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handoutMasterIdLst>
    <p:handoutMasterId r:id="rId25"/>
  </p:handoutMasterIdLst>
  <p:sldIdLst>
    <p:sldId id="257" r:id="rId2"/>
    <p:sldId id="1360" r:id="rId3"/>
    <p:sldId id="1340" r:id="rId4"/>
    <p:sldId id="1381" r:id="rId5"/>
    <p:sldId id="1440" r:id="rId6"/>
    <p:sldId id="1441" r:id="rId7"/>
    <p:sldId id="660" r:id="rId8"/>
    <p:sldId id="1371" r:id="rId9"/>
    <p:sldId id="1372" r:id="rId10"/>
    <p:sldId id="1370" r:id="rId11"/>
    <p:sldId id="1377" r:id="rId12"/>
    <p:sldId id="1376" r:id="rId13"/>
    <p:sldId id="1379" r:id="rId14"/>
    <p:sldId id="1378" r:id="rId15"/>
    <p:sldId id="1373" r:id="rId16"/>
    <p:sldId id="1374" r:id="rId17"/>
    <p:sldId id="1375" r:id="rId18"/>
    <p:sldId id="1367" r:id="rId19"/>
    <p:sldId id="1369" r:id="rId20"/>
    <p:sldId id="1368" r:id="rId21"/>
    <p:sldId id="1342" r:id="rId22"/>
    <p:sldId id="1442" r:id="rId23"/>
  </p:sldIdLst>
  <p:sldSz cx="9144000" cy="6858000" type="letter"/>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00"/>
    <a:srgbClr val="FFCC00"/>
    <a:srgbClr val="FFCC66"/>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72" autoAdjust="0"/>
    <p:restoredTop sz="50000" autoAdjust="0"/>
  </p:normalViewPr>
  <p:slideViewPr>
    <p:cSldViewPr snapToGrid="0">
      <p:cViewPr varScale="1">
        <p:scale>
          <a:sx n="85" d="100"/>
          <a:sy n="85" d="100"/>
        </p:scale>
        <p:origin x="1448"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11.xml"/><Relationship Id="rId2"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12.xml"/><Relationship Id="rId2"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0-4 new commitments</c:v>
                </c:pt>
                <c:pt idx="1">
                  <c:v>5-9 new commitments</c:v>
                </c:pt>
                <c:pt idx="2">
                  <c:v>10-19 new commitments</c:v>
                </c:pt>
                <c:pt idx="3">
                  <c:v>20+ new commitments</c:v>
                </c:pt>
              </c:strCache>
            </c:strRef>
          </c:cat>
          <c:val>
            <c:numRef>
              <c:f>Sheet1!$B$2:$B$5</c:f>
              <c:numCache>
                <c:formatCode>0%</c:formatCode>
                <c:ptCount val="4"/>
                <c:pt idx="0">
                  <c:v>0.0800000000000001</c:v>
                </c:pt>
                <c:pt idx="1">
                  <c:v>0.23</c:v>
                </c:pt>
                <c:pt idx="2">
                  <c:v>0.28</c:v>
                </c:pt>
                <c:pt idx="3">
                  <c:v>0.41</c:v>
                </c:pt>
              </c:numCache>
            </c:numRef>
          </c:val>
        </c:ser>
        <c:ser>
          <c:idx val="1"/>
          <c:order val="1"/>
          <c:tx>
            <c:strRef>
              <c:f>Sheet1!$C$1</c:f>
              <c:strCache>
                <c:ptCount val="1"/>
                <c:pt idx="0">
                  <c:v>Bottom 50%</c:v>
                </c:pt>
              </c:strCache>
            </c:strRef>
          </c:tx>
          <c:spPr>
            <a:solidFill>
              <a:srgbClr val="00B0F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0-4 new commitments</c:v>
                </c:pt>
                <c:pt idx="1">
                  <c:v>5-9 new commitments</c:v>
                </c:pt>
                <c:pt idx="2">
                  <c:v>10-19 new commitments</c:v>
                </c:pt>
                <c:pt idx="3">
                  <c:v>20+ new commitments</c:v>
                </c:pt>
              </c:strCache>
            </c:strRef>
          </c:cat>
          <c:val>
            <c:numRef>
              <c:f>Sheet1!$C$2:$C$5</c:f>
              <c:numCache>
                <c:formatCode>0%</c:formatCode>
                <c:ptCount val="4"/>
                <c:pt idx="0">
                  <c:v>0.660000000000001</c:v>
                </c:pt>
                <c:pt idx="1">
                  <c:v>0.2</c:v>
                </c:pt>
                <c:pt idx="2">
                  <c:v>0.11</c:v>
                </c:pt>
                <c:pt idx="3">
                  <c:v>0.02</c:v>
                </c:pt>
              </c:numCache>
            </c:numRef>
          </c:val>
        </c:ser>
        <c:dLbls>
          <c:showLegendKey val="0"/>
          <c:showVal val="1"/>
          <c:showCatName val="0"/>
          <c:showSerName val="0"/>
          <c:showPercent val="0"/>
          <c:showBubbleSize val="0"/>
        </c:dLbls>
        <c:gapWidth val="75"/>
        <c:axId val="1339971440"/>
        <c:axId val="1339777600"/>
      </c:barChart>
      <c:catAx>
        <c:axId val="1339971440"/>
        <c:scaling>
          <c:orientation val="minMax"/>
        </c:scaling>
        <c:delete val="0"/>
        <c:axPos val="b"/>
        <c:numFmt formatCode="General" sourceLinked="0"/>
        <c:majorTickMark val="none"/>
        <c:minorTickMark val="none"/>
        <c:tickLblPos val="nextTo"/>
        <c:txPr>
          <a:bodyPr/>
          <a:lstStyle/>
          <a:p>
            <a:pPr>
              <a:defRPr sz="1600"/>
            </a:pPr>
            <a:endParaRPr lang="en-US"/>
          </a:p>
        </c:txPr>
        <c:crossAx val="1339777600"/>
        <c:crosses val="autoZero"/>
        <c:auto val="1"/>
        <c:lblAlgn val="ctr"/>
        <c:lblOffset val="100"/>
        <c:noMultiLvlLbl val="0"/>
      </c:catAx>
      <c:valAx>
        <c:axId val="1339777600"/>
        <c:scaling>
          <c:orientation val="minMax"/>
          <c:max val="1.0"/>
        </c:scaling>
        <c:delete val="0"/>
        <c:axPos val="l"/>
        <c:majorGridlines/>
        <c:numFmt formatCode="0%" sourceLinked="1"/>
        <c:majorTickMark val="none"/>
        <c:minorTickMark val="none"/>
        <c:tickLblPos val="nextTo"/>
        <c:crossAx val="1339971440"/>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dLbl>
              <c:idx val="4"/>
              <c:tx>
                <c:rich>
                  <a:bodyPr/>
                  <a:lstStyle/>
                  <a:p>
                    <a:r>
                      <a:rPr lang="mr-IN" smtClean="0"/>
                      <a:t>&lt;1%</a:t>
                    </a:r>
                    <a:endParaRPr lang="mr-IN"/>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c:v>
                </c:pt>
                <c:pt idx="1">
                  <c:v>Once a month</c:v>
                </c:pt>
                <c:pt idx="2">
                  <c:v>Once in 6 months</c:v>
                </c:pt>
                <c:pt idx="3">
                  <c:v>Once a year</c:v>
                </c:pt>
                <c:pt idx="4">
                  <c:v>Less than once a year</c:v>
                </c:pt>
                <c:pt idx="5">
                  <c:v>Never</c:v>
                </c:pt>
                <c:pt idx="6">
                  <c:v>Not sure</c:v>
                </c:pt>
              </c:strCache>
            </c:strRef>
          </c:cat>
          <c:val>
            <c:numRef>
              <c:f>Sheet1!$B$2:$B$8</c:f>
              <c:numCache>
                <c:formatCode>0%</c:formatCode>
                <c:ptCount val="7"/>
                <c:pt idx="0">
                  <c:v>0.42</c:v>
                </c:pt>
                <c:pt idx="1">
                  <c:v>0.320000000000001</c:v>
                </c:pt>
                <c:pt idx="2">
                  <c:v>0.18</c:v>
                </c:pt>
                <c:pt idx="3">
                  <c:v>0.02</c:v>
                </c:pt>
                <c:pt idx="4">
                  <c:v>0.0</c:v>
                </c:pt>
                <c:pt idx="5">
                  <c:v>0.01</c:v>
                </c:pt>
                <c:pt idx="6">
                  <c:v>0.03</c:v>
                </c:pt>
              </c:numCache>
            </c:numRef>
          </c:val>
        </c:ser>
        <c:ser>
          <c:idx val="1"/>
          <c:order val="1"/>
          <c:tx>
            <c:strRef>
              <c:f>Sheet1!$C$1</c:f>
              <c:strCache>
                <c:ptCount val="1"/>
                <c:pt idx="0">
                  <c:v>Bottom 50%</c:v>
                </c:pt>
              </c:strCache>
            </c:strRef>
          </c:tx>
          <c:spPr>
            <a:solidFill>
              <a:srgbClr val="00B0F0"/>
            </a:solidFill>
          </c:spPr>
          <c:invertIfNegative val="0"/>
          <c:dLbls>
            <c:dLbl>
              <c:idx val="0"/>
              <c:layout>
                <c:manualLayout>
                  <c:x val="0.00617283950617284"/>
                  <c:y val="0.0"/>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00462962962962964"/>
                  <c:y val="0.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c:v>
                </c:pt>
                <c:pt idx="1">
                  <c:v>Once a month</c:v>
                </c:pt>
                <c:pt idx="2">
                  <c:v>Once in 6 months</c:v>
                </c:pt>
                <c:pt idx="3">
                  <c:v>Once a year</c:v>
                </c:pt>
                <c:pt idx="4">
                  <c:v>Less than once a year</c:v>
                </c:pt>
                <c:pt idx="5">
                  <c:v>Never</c:v>
                </c:pt>
                <c:pt idx="6">
                  <c:v>Not sure</c:v>
                </c:pt>
              </c:strCache>
            </c:strRef>
          </c:cat>
          <c:val>
            <c:numRef>
              <c:f>Sheet1!$C$2:$C$8</c:f>
              <c:numCache>
                <c:formatCode>0%</c:formatCode>
                <c:ptCount val="7"/>
                <c:pt idx="0">
                  <c:v>0.27</c:v>
                </c:pt>
                <c:pt idx="1">
                  <c:v>0.29</c:v>
                </c:pt>
                <c:pt idx="2">
                  <c:v>0.27</c:v>
                </c:pt>
                <c:pt idx="3">
                  <c:v>0.07</c:v>
                </c:pt>
                <c:pt idx="4">
                  <c:v>0.03</c:v>
                </c:pt>
                <c:pt idx="5">
                  <c:v>0.03</c:v>
                </c:pt>
                <c:pt idx="6">
                  <c:v>0.04</c:v>
                </c:pt>
              </c:numCache>
            </c:numRef>
          </c:val>
        </c:ser>
        <c:dLbls>
          <c:showLegendKey val="0"/>
          <c:showVal val="1"/>
          <c:showCatName val="0"/>
          <c:showSerName val="0"/>
          <c:showPercent val="0"/>
          <c:showBubbleSize val="0"/>
        </c:dLbls>
        <c:gapWidth val="75"/>
        <c:axId val="1367226816"/>
        <c:axId val="1373636736"/>
      </c:barChart>
      <c:catAx>
        <c:axId val="1367226816"/>
        <c:scaling>
          <c:orientation val="minMax"/>
        </c:scaling>
        <c:delete val="0"/>
        <c:axPos val="b"/>
        <c:numFmt formatCode="General" sourceLinked="0"/>
        <c:majorTickMark val="none"/>
        <c:minorTickMark val="none"/>
        <c:tickLblPos val="nextTo"/>
        <c:txPr>
          <a:bodyPr/>
          <a:lstStyle/>
          <a:p>
            <a:pPr>
              <a:defRPr sz="1400" baseline="0"/>
            </a:pPr>
            <a:endParaRPr lang="en-US"/>
          </a:p>
        </c:txPr>
        <c:crossAx val="1373636736"/>
        <c:crosses val="autoZero"/>
        <c:auto val="1"/>
        <c:lblAlgn val="ctr"/>
        <c:lblOffset val="100"/>
        <c:noMultiLvlLbl val="0"/>
      </c:catAx>
      <c:valAx>
        <c:axId val="1373636736"/>
        <c:scaling>
          <c:orientation val="minMax"/>
          <c:max val="1.0"/>
        </c:scaling>
        <c:delete val="0"/>
        <c:axPos val="l"/>
        <c:majorGridlines/>
        <c:numFmt formatCode="0%" sourceLinked="1"/>
        <c:majorTickMark val="none"/>
        <c:minorTickMark val="none"/>
        <c:tickLblPos val="nextTo"/>
        <c:crossAx val="1367226816"/>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Strongly Agree</c:v>
                </c:pt>
                <c:pt idx="1">
                  <c:v>Somewhat agree</c:v>
                </c:pt>
                <c:pt idx="2">
                  <c:v>Somewhat disagree</c:v>
                </c:pt>
                <c:pt idx="3">
                  <c:v>Strongly disagree</c:v>
                </c:pt>
                <c:pt idx="4">
                  <c:v>Not sure</c:v>
                </c:pt>
              </c:strCache>
            </c:strRef>
          </c:cat>
          <c:val>
            <c:numRef>
              <c:f>Sheet1!$B$2:$B$6</c:f>
              <c:numCache>
                <c:formatCode>0%</c:formatCode>
                <c:ptCount val="5"/>
                <c:pt idx="0">
                  <c:v>0.52</c:v>
                </c:pt>
                <c:pt idx="1">
                  <c:v>0.38</c:v>
                </c:pt>
                <c:pt idx="2">
                  <c:v>0.05</c:v>
                </c:pt>
                <c:pt idx="3">
                  <c:v>0.02</c:v>
                </c:pt>
                <c:pt idx="4">
                  <c:v>0.03</c:v>
                </c:pt>
              </c:numCache>
            </c:numRef>
          </c:val>
        </c:ser>
        <c:ser>
          <c:idx val="1"/>
          <c:order val="1"/>
          <c:tx>
            <c:strRef>
              <c:f>Sheet1!$C$1</c:f>
              <c:strCache>
                <c:ptCount val="1"/>
                <c:pt idx="0">
                  <c:v>Bottom 50%</c:v>
                </c:pt>
              </c:strCache>
            </c:strRef>
          </c:tx>
          <c:spPr>
            <a:solidFill>
              <a:srgbClr val="00B0F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Strongly Agree</c:v>
                </c:pt>
                <c:pt idx="1">
                  <c:v>Somewhat agree</c:v>
                </c:pt>
                <c:pt idx="2">
                  <c:v>Somewhat disagree</c:v>
                </c:pt>
                <c:pt idx="3">
                  <c:v>Strongly disagree</c:v>
                </c:pt>
                <c:pt idx="4">
                  <c:v>Not sure</c:v>
                </c:pt>
              </c:strCache>
            </c:strRef>
          </c:cat>
          <c:val>
            <c:numRef>
              <c:f>Sheet1!$C$2:$C$6</c:f>
              <c:numCache>
                <c:formatCode>0%</c:formatCode>
                <c:ptCount val="5"/>
                <c:pt idx="0">
                  <c:v>0.3</c:v>
                </c:pt>
                <c:pt idx="1">
                  <c:v>0.47</c:v>
                </c:pt>
                <c:pt idx="2">
                  <c:v>0.17</c:v>
                </c:pt>
                <c:pt idx="3">
                  <c:v>0.03</c:v>
                </c:pt>
                <c:pt idx="4">
                  <c:v>0.02</c:v>
                </c:pt>
              </c:numCache>
            </c:numRef>
          </c:val>
        </c:ser>
        <c:dLbls>
          <c:showLegendKey val="0"/>
          <c:showVal val="1"/>
          <c:showCatName val="0"/>
          <c:showSerName val="0"/>
          <c:showPercent val="0"/>
          <c:showBubbleSize val="0"/>
        </c:dLbls>
        <c:gapWidth val="75"/>
        <c:axId val="1419136880"/>
        <c:axId val="1419140320"/>
      </c:barChart>
      <c:catAx>
        <c:axId val="1419136880"/>
        <c:scaling>
          <c:orientation val="minMax"/>
        </c:scaling>
        <c:delete val="0"/>
        <c:axPos val="b"/>
        <c:numFmt formatCode="General" sourceLinked="0"/>
        <c:majorTickMark val="none"/>
        <c:minorTickMark val="none"/>
        <c:tickLblPos val="nextTo"/>
        <c:txPr>
          <a:bodyPr/>
          <a:lstStyle/>
          <a:p>
            <a:pPr>
              <a:defRPr sz="1600" baseline="0"/>
            </a:pPr>
            <a:endParaRPr lang="en-US"/>
          </a:p>
        </c:txPr>
        <c:crossAx val="1419140320"/>
        <c:crosses val="autoZero"/>
        <c:auto val="1"/>
        <c:lblAlgn val="ctr"/>
        <c:lblOffset val="100"/>
        <c:noMultiLvlLbl val="0"/>
      </c:catAx>
      <c:valAx>
        <c:axId val="1419140320"/>
        <c:scaling>
          <c:orientation val="minMax"/>
          <c:max val="1.0"/>
        </c:scaling>
        <c:delete val="0"/>
        <c:axPos val="l"/>
        <c:majorGridlines/>
        <c:numFmt formatCode="0%" sourceLinked="1"/>
        <c:majorTickMark val="none"/>
        <c:minorTickMark val="none"/>
        <c:tickLblPos val="nextTo"/>
        <c:crossAx val="1419136880"/>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058228832507"/>
          <c:y val="0.037421163279608"/>
          <c:w val="0.878052882278615"/>
          <c:h val="0.792254219799259"/>
        </c:manualLayout>
      </c:layout>
      <c:barChart>
        <c:barDir val="bar"/>
        <c:grouping val="clustered"/>
        <c:varyColors val="0"/>
        <c:ser>
          <c:idx val="0"/>
          <c:order val="0"/>
          <c:tx>
            <c:strRef>
              <c:f>Sheet1!$B$1</c:f>
              <c:strCache>
                <c:ptCount val="1"/>
                <c:pt idx="0">
                  <c:v>Bottom 50%</c:v>
                </c:pt>
              </c:strCache>
            </c:strRef>
          </c:tx>
          <c:spPr>
            <a:solidFill>
              <a:srgbClr val="00B0F0"/>
            </a:solidFill>
          </c:spPr>
          <c:invertIfNegative val="0"/>
          <c:dLbls>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Don't know/Refused</c:v>
                </c:pt>
                <c:pt idx="1">
                  <c:v>50% or higher unchurched</c:v>
                </c:pt>
                <c:pt idx="2">
                  <c:v>30-49% unchurched</c:v>
                </c:pt>
                <c:pt idx="3">
                  <c:v>20-29% unchurched</c:v>
                </c:pt>
                <c:pt idx="4">
                  <c:v>10-19% unchurched</c:v>
                </c:pt>
                <c:pt idx="5">
                  <c:v>0-9% unchurched</c:v>
                </c:pt>
              </c:strCache>
            </c:strRef>
          </c:cat>
          <c:val>
            <c:numRef>
              <c:f>Sheet1!$B$2:$B$7</c:f>
              <c:numCache>
                <c:formatCode>0%</c:formatCode>
                <c:ptCount val="6"/>
                <c:pt idx="0">
                  <c:v>0.0500000000000001</c:v>
                </c:pt>
                <c:pt idx="1">
                  <c:v>0.18</c:v>
                </c:pt>
                <c:pt idx="2">
                  <c:v>0.09</c:v>
                </c:pt>
                <c:pt idx="3">
                  <c:v>0.16</c:v>
                </c:pt>
                <c:pt idx="4">
                  <c:v>0.24</c:v>
                </c:pt>
                <c:pt idx="5">
                  <c:v>0.27</c:v>
                </c:pt>
              </c:numCache>
            </c:numRef>
          </c:val>
        </c:ser>
        <c:ser>
          <c:idx val="1"/>
          <c:order val="1"/>
          <c:tx>
            <c:strRef>
              <c:f>Sheet1!$C$1</c:f>
              <c:strCache>
                <c:ptCount val="1"/>
                <c:pt idx="0">
                  <c:v>Top 20%</c:v>
                </c:pt>
              </c:strCache>
            </c:strRef>
          </c:tx>
          <c:invertIfNegative val="0"/>
          <c:dLbls>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Don't know/Refused</c:v>
                </c:pt>
                <c:pt idx="1">
                  <c:v>50% or higher unchurched</c:v>
                </c:pt>
                <c:pt idx="2">
                  <c:v>30-49% unchurched</c:v>
                </c:pt>
                <c:pt idx="3">
                  <c:v>20-29% unchurched</c:v>
                </c:pt>
                <c:pt idx="4">
                  <c:v>10-19% unchurched</c:v>
                </c:pt>
                <c:pt idx="5">
                  <c:v>0-9% unchurched</c:v>
                </c:pt>
              </c:strCache>
            </c:strRef>
          </c:cat>
          <c:val>
            <c:numRef>
              <c:f>Sheet1!$C$2:$C$7</c:f>
              <c:numCache>
                <c:formatCode>0%</c:formatCode>
                <c:ptCount val="6"/>
                <c:pt idx="0">
                  <c:v>0.0500000000000001</c:v>
                </c:pt>
                <c:pt idx="1">
                  <c:v>0.35</c:v>
                </c:pt>
                <c:pt idx="2">
                  <c:v>0.13</c:v>
                </c:pt>
                <c:pt idx="3">
                  <c:v>0.13</c:v>
                </c:pt>
                <c:pt idx="4">
                  <c:v>0.23</c:v>
                </c:pt>
                <c:pt idx="5">
                  <c:v>0.12</c:v>
                </c:pt>
              </c:numCache>
            </c:numRef>
          </c:val>
        </c:ser>
        <c:dLbls>
          <c:showLegendKey val="0"/>
          <c:showVal val="1"/>
          <c:showCatName val="0"/>
          <c:showSerName val="0"/>
          <c:showPercent val="0"/>
          <c:showBubbleSize val="0"/>
        </c:dLbls>
        <c:gapWidth val="150"/>
        <c:axId val="1419228624"/>
        <c:axId val="1419232016"/>
      </c:barChart>
      <c:catAx>
        <c:axId val="1419228624"/>
        <c:scaling>
          <c:orientation val="minMax"/>
        </c:scaling>
        <c:delete val="0"/>
        <c:axPos val="l"/>
        <c:numFmt formatCode="General" sourceLinked="0"/>
        <c:majorTickMark val="out"/>
        <c:minorTickMark val="none"/>
        <c:tickLblPos val="nextTo"/>
        <c:crossAx val="1419232016"/>
        <c:crosses val="autoZero"/>
        <c:auto val="1"/>
        <c:lblAlgn val="ctr"/>
        <c:lblOffset val="100"/>
        <c:noMultiLvlLbl val="0"/>
      </c:catAx>
      <c:valAx>
        <c:axId val="1419232016"/>
        <c:scaling>
          <c:orientation val="minMax"/>
          <c:max val="1.0"/>
        </c:scaling>
        <c:delete val="0"/>
        <c:axPos val="b"/>
        <c:majorGridlines/>
        <c:numFmt formatCode="0%" sourceLinked="1"/>
        <c:majorTickMark val="out"/>
        <c:minorTickMark val="none"/>
        <c:tickLblPos val="nextTo"/>
        <c:crossAx val="1419228624"/>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Retained all new commitments</c:v>
                </c:pt>
                <c:pt idx="1">
                  <c:v>Did not retain all new commitments</c:v>
                </c:pt>
              </c:strCache>
            </c:strRef>
          </c:cat>
          <c:val>
            <c:numRef>
              <c:f>Sheet1!$B$2:$B$3</c:f>
              <c:numCache>
                <c:formatCode>0%</c:formatCode>
                <c:ptCount val="2"/>
                <c:pt idx="0">
                  <c:v>0.57</c:v>
                </c:pt>
                <c:pt idx="1">
                  <c:v>0.43</c:v>
                </c:pt>
              </c:numCache>
            </c:numRef>
          </c:val>
        </c:ser>
        <c:ser>
          <c:idx val="1"/>
          <c:order val="1"/>
          <c:tx>
            <c:strRef>
              <c:f>Sheet1!$C$1</c:f>
              <c:strCache>
                <c:ptCount val="1"/>
                <c:pt idx="0">
                  <c:v>Bottom 50%</c:v>
                </c:pt>
              </c:strCache>
            </c:strRef>
          </c:tx>
          <c:spPr>
            <a:solidFill>
              <a:srgbClr val="00B0F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Retained all new commitments</c:v>
                </c:pt>
                <c:pt idx="1">
                  <c:v>Did not retain all new commitments</c:v>
                </c:pt>
              </c:strCache>
            </c:strRef>
          </c:cat>
          <c:val>
            <c:numRef>
              <c:f>Sheet1!$C$2:$C$3</c:f>
              <c:numCache>
                <c:formatCode>0%</c:formatCode>
                <c:ptCount val="2"/>
                <c:pt idx="0">
                  <c:v>0.55</c:v>
                </c:pt>
                <c:pt idx="1">
                  <c:v>0.45</c:v>
                </c:pt>
              </c:numCache>
            </c:numRef>
          </c:val>
        </c:ser>
        <c:dLbls>
          <c:showLegendKey val="0"/>
          <c:showVal val="1"/>
          <c:showCatName val="0"/>
          <c:showSerName val="0"/>
          <c:showPercent val="0"/>
          <c:showBubbleSize val="0"/>
        </c:dLbls>
        <c:gapWidth val="75"/>
        <c:axId val="1361229856"/>
        <c:axId val="1361203984"/>
      </c:barChart>
      <c:catAx>
        <c:axId val="1361229856"/>
        <c:scaling>
          <c:orientation val="minMax"/>
        </c:scaling>
        <c:delete val="0"/>
        <c:axPos val="b"/>
        <c:numFmt formatCode="General" sourceLinked="0"/>
        <c:majorTickMark val="none"/>
        <c:minorTickMark val="none"/>
        <c:tickLblPos val="nextTo"/>
        <c:crossAx val="1361203984"/>
        <c:crosses val="autoZero"/>
        <c:auto val="1"/>
        <c:lblAlgn val="ctr"/>
        <c:lblOffset val="100"/>
        <c:noMultiLvlLbl val="0"/>
      </c:catAx>
      <c:valAx>
        <c:axId val="1361203984"/>
        <c:scaling>
          <c:orientation val="minMax"/>
          <c:max val="1.0"/>
        </c:scaling>
        <c:delete val="0"/>
        <c:axPos val="l"/>
        <c:majorGridlines/>
        <c:numFmt formatCode="0%" sourceLinked="1"/>
        <c:majorTickMark val="none"/>
        <c:minorTickMark val="none"/>
        <c:tickLblPos val="nextTo"/>
        <c:crossAx val="1361229856"/>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 or more</c:v>
                </c:pt>
                <c:pt idx="1">
                  <c:v>Once a month</c:v>
                </c:pt>
                <c:pt idx="2">
                  <c:v>Once in 6 months</c:v>
                </c:pt>
                <c:pt idx="3">
                  <c:v>Once a year</c:v>
                </c:pt>
                <c:pt idx="4">
                  <c:v>Less than once a year</c:v>
                </c:pt>
                <c:pt idx="5">
                  <c:v>Never</c:v>
                </c:pt>
                <c:pt idx="6">
                  <c:v>Not sure</c:v>
                </c:pt>
              </c:strCache>
            </c:strRef>
          </c:cat>
          <c:val>
            <c:numRef>
              <c:f>Sheet1!$B$2:$B$8</c:f>
              <c:numCache>
                <c:formatCode>0%</c:formatCode>
                <c:ptCount val="7"/>
                <c:pt idx="0">
                  <c:v>0.57</c:v>
                </c:pt>
                <c:pt idx="1">
                  <c:v>0.14</c:v>
                </c:pt>
                <c:pt idx="2">
                  <c:v>0.07</c:v>
                </c:pt>
                <c:pt idx="3">
                  <c:v>0.01</c:v>
                </c:pt>
                <c:pt idx="4">
                  <c:v>0.01</c:v>
                </c:pt>
                <c:pt idx="5">
                  <c:v>0.16</c:v>
                </c:pt>
                <c:pt idx="6">
                  <c:v>0.03</c:v>
                </c:pt>
              </c:numCache>
            </c:numRef>
          </c:val>
        </c:ser>
        <c:ser>
          <c:idx val="1"/>
          <c:order val="1"/>
          <c:tx>
            <c:strRef>
              <c:f>Sheet1!$C$1</c:f>
              <c:strCache>
                <c:ptCount val="1"/>
                <c:pt idx="0">
                  <c:v>Bottom 50%</c:v>
                </c:pt>
              </c:strCache>
            </c:strRef>
          </c:tx>
          <c:spPr>
            <a:solidFill>
              <a:srgbClr val="00B0F0"/>
            </a:solidFill>
          </c:spPr>
          <c:invertIfNegative val="0"/>
          <c:dLbls>
            <c:dLbl>
              <c:idx val="0"/>
              <c:layout>
                <c:manualLayout>
                  <c:x val="0.00617283950617284"/>
                  <c:y val="0.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 or more</c:v>
                </c:pt>
                <c:pt idx="1">
                  <c:v>Once a month</c:v>
                </c:pt>
                <c:pt idx="2">
                  <c:v>Once in 6 months</c:v>
                </c:pt>
                <c:pt idx="3">
                  <c:v>Once a year</c:v>
                </c:pt>
                <c:pt idx="4">
                  <c:v>Less than once a year</c:v>
                </c:pt>
                <c:pt idx="5">
                  <c:v>Never</c:v>
                </c:pt>
                <c:pt idx="6">
                  <c:v>Not sure</c:v>
                </c:pt>
              </c:strCache>
            </c:strRef>
          </c:cat>
          <c:val>
            <c:numRef>
              <c:f>Sheet1!$C$2:$C$8</c:f>
              <c:numCache>
                <c:formatCode>0%</c:formatCode>
                <c:ptCount val="7"/>
                <c:pt idx="0">
                  <c:v>0.31</c:v>
                </c:pt>
                <c:pt idx="1">
                  <c:v>0.19</c:v>
                </c:pt>
                <c:pt idx="2">
                  <c:v>0.08</c:v>
                </c:pt>
                <c:pt idx="3">
                  <c:v>0.04</c:v>
                </c:pt>
                <c:pt idx="4">
                  <c:v>0.05</c:v>
                </c:pt>
                <c:pt idx="5">
                  <c:v>0.28</c:v>
                </c:pt>
                <c:pt idx="6">
                  <c:v>0.06</c:v>
                </c:pt>
              </c:numCache>
            </c:numRef>
          </c:val>
        </c:ser>
        <c:dLbls>
          <c:showLegendKey val="0"/>
          <c:showVal val="1"/>
          <c:showCatName val="0"/>
          <c:showSerName val="0"/>
          <c:showPercent val="0"/>
          <c:showBubbleSize val="0"/>
        </c:dLbls>
        <c:gapWidth val="75"/>
        <c:axId val="1367122976"/>
        <c:axId val="1373979888"/>
      </c:barChart>
      <c:catAx>
        <c:axId val="1367122976"/>
        <c:scaling>
          <c:orientation val="minMax"/>
        </c:scaling>
        <c:delete val="0"/>
        <c:axPos val="b"/>
        <c:numFmt formatCode="General" sourceLinked="0"/>
        <c:majorTickMark val="none"/>
        <c:minorTickMark val="none"/>
        <c:tickLblPos val="nextTo"/>
        <c:txPr>
          <a:bodyPr/>
          <a:lstStyle/>
          <a:p>
            <a:pPr>
              <a:defRPr sz="1400" baseline="0"/>
            </a:pPr>
            <a:endParaRPr lang="en-US"/>
          </a:p>
        </c:txPr>
        <c:crossAx val="1373979888"/>
        <c:crosses val="autoZero"/>
        <c:auto val="1"/>
        <c:lblAlgn val="ctr"/>
        <c:lblOffset val="100"/>
        <c:noMultiLvlLbl val="0"/>
      </c:catAx>
      <c:valAx>
        <c:axId val="1373979888"/>
        <c:scaling>
          <c:orientation val="minMax"/>
          <c:max val="1.0"/>
        </c:scaling>
        <c:delete val="0"/>
        <c:axPos val="l"/>
        <c:majorGridlines/>
        <c:numFmt formatCode="0%" sourceLinked="1"/>
        <c:majorTickMark val="none"/>
        <c:minorTickMark val="none"/>
        <c:tickLblPos val="nextTo"/>
        <c:txPr>
          <a:bodyPr/>
          <a:lstStyle/>
          <a:p>
            <a:pPr>
              <a:defRPr sz="1800" baseline="0"/>
            </a:pPr>
            <a:endParaRPr lang="en-US"/>
          </a:p>
        </c:txPr>
        <c:crossAx val="1367122976"/>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dLbl>
              <c:idx val="4"/>
              <c:tx>
                <c:rich>
                  <a:bodyPr/>
                  <a:lstStyle/>
                  <a:p>
                    <a:r>
                      <a:rPr lang="mr-IN" smtClean="0"/>
                      <a:t>&lt;1%</a:t>
                    </a:r>
                    <a:endParaRPr lang="mr-IN"/>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 or more</c:v>
                </c:pt>
                <c:pt idx="1">
                  <c:v>Once a month</c:v>
                </c:pt>
                <c:pt idx="2">
                  <c:v>Once in 6 months</c:v>
                </c:pt>
                <c:pt idx="3">
                  <c:v>Once a year</c:v>
                </c:pt>
                <c:pt idx="4">
                  <c:v>Less than once a year</c:v>
                </c:pt>
                <c:pt idx="5">
                  <c:v>Never</c:v>
                </c:pt>
                <c:pt idx="6">
                  <c:v>Not sure</c:v>
                </c:pt>
              </c:strCache>
            </c:strRef>
          </c:cat>
          <c:val>
            <c:numRef>
              <c:f>Sheet1!$B$2:$B$8</c:f>
              <c:numCache>
                <c:formatCode>0%</c:formatCode>
                <c:ptCount val="7"/>
                <c:pt idx="0">
                  <c:v>0.660000000000001</c:v>
                </c:pt>
                <c:pt idx="1">
                  <c:v>0.23</c:v>
                </c:pt>
                <c:pt idx="2">
                  <c:v>0.05</c:v>
                </c:pt>
                <c:pt idx="3">
                  <c:v>0.01</c:v>
                </c:pt>
                <c:pt idx="4">
                  <c:v>0.0</c:v>
                </c:pt>
                <c:pt idx="5">
                  <c:v>0.04</c:v>
                </c:pt>
                <c:pt idx="6">
                  <c:v>0.02</c:v>
                </c:pt>
              </c:numCache>
            </c:numRef>
          </c:val>
        </c:ser>
        <c:ser>
          <c:idx val="1"/>
          <c:order val="1"/>
          <c:tx>
            <c:strRef>
              <c:f>Sheet1!$C$1</c:f>
              <c:strCache>
                <c:ptCount val="1"/>
                <c:pt idx="0">
                  <c:v>Bottom 50%</c:v>
                </c:pt>
              </c:strCache>
            </c:strRef>
          </c:tx>
          <c:spPr>
            <a:solidFill>
              <a:srgbClr val="00B0F0"/>
            </a:solidFill>
          </c:spPr>
          <c:invertIfNegative val="0"/>
          <c:dLbls>
            <c:dLbl>
              <c:idx val="0"/>
              <c:layout>
                <c:manualLayout>
                  <c:x val="0.00617283950617284"/>
                  <c:y val="5.08740407537176E-17"/>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 or more</c:v>
                </c:pt>
                <c:pt idx="1">
                  <c:v>Once a month</c:v>
                </c:pt>
                <c:pt idx="2">
                  <c:v>Once in 6 months</c:v>
                </c:pt>
                <c:pt idx="3">
                  <c:v>Once a year</c:v>
                </c:pt>
                <c:pt idx="4">
                  <c:v>Less than once a year</c:v>
                </c:pt>
                <c:pt idx="5">
                  <c:v>Never</c:v>
                </c:pt>
                <c:pt idx="6">
                  <c:v>Not sure</c:v>
                </c:pt>
              </c:strCache>
            </c:strRef>
          </c:cat>
          <c:val>
            <c:numRef>
              <c:f>Sheet1!$C$2:$C$8</c:f>
              <c:numCache>
                <c:formatCode>0%</c:formatCode>
                <c:ptCount val="7"/>
                <c:pt idx="0">
                  <c:v>0.37</c:v>
                </c:pt>
                <c:pt idx="1">
                  <c:v>0.29</c:v>
                </c:pt>
                <c:pt idx="2">
                  <c:v>0.14</c:v>
                </c:pt>
                <c:pt idx="3">
                  <c:v>0.04</c:v>
                </c:pt>
                <c:pt idx="4">
                  <c:v>0.02</c:v>
                </c:pt>
                <c:pt idx="5">
                  <c:v>0.08</c:v>
                </c:pt>
                <c:pt idx="6">
                  <c:v>0.05</c:v>
                </c:pt>
              </c:numCache>
            </c:numRef>
          </c:val>
        </c:ser>
        <c:dLbls>
          <c:showLegendKey val="0"/>
          <c:showVal val="1"/>
          <c:showCatName val="0"/>
          <c:showSerName val="0"/>
          <c:showPercent val="0"/>
          <c:showBubbleSize val="0"/>
        </c:dLbls>
        <c:gapWidth val="75"/>
        <c:axId val="1364828080"/>
        <c:axId val="1370683536"/>
      </c:barChart>
      <c:catAx>
        <c:axId val="1364828080"/>
        <c:scaling>
          <c:orientation val="minMax"/>
        </c:scaling>
        <c:delete val="0"/>
        <c:axPos val="b"/>
        <c:numFmt formatCode="General" sourceLinked="0"/>
        <c:majorTickMark val="none"/>
        <c:minorTickMark val="none"/>
        <c:tickLblPos val="nextTo"/>
        <c:txPr>
          <a:bodyPr/>
          <a:lstStyle/>
          <a:p>
            <a:pPr>
              <a:defRPr sz="1400" baseline="0"/>
            </a:pPr>
            <a:endParaRPr lang="en-US"/>
          </a:p>
        </c:txPr>
        <c:crossAx val="1370683536"/>
        <c:crosses val="autoZero"/>
        <c:auto val="1"/>
        <c:lblAlgn val="ctr"/>
        <c:lblOffset val="100"/>
        <c:noMultiLvlLbl val="0"/>
      </c:catAx>
      <c:valAx>
        <c:axId val="1370683536"/>
        <c:scaling>
          <c:orientation val="minMax"/>
          <c:max val="1.0"/>
        </c:scaling>
        <c:delete val="0"/>
        <c:axPos val="l"/>
        <c:majorGridlines/>
        <c:numFmt formatCode="0%" sourceLinked="1"/>
        <c:majorTickMark val="none"/>
        <c:minorTickMark val="none"/>
        <c:tickLblPos val="nextTo"/>
        <c:txPr>
          <a:bodyPr/>
          <a:lstStyle/>
          <a:p>
            <a:pPr>
              <a:defRPr sz="1800" baseline="0"/>
            </a:pPr>
            <a:endParaRPr lang="en-US"/>
          </a:p>
        </c:txPr>
        <c:crossAx val="1364828080"/>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c:v>
                </c:pt>
                <c:pt idx="1">
                  <c:v>Once a month</c:v>
                </c:pt>
                <c:pt idx="2">
                  <c:v>Once in 6 months</c:v>
                </c:pt>
                <c:pt idx="3">
                  <c:v>Once a year</c:v>
                </c:pt>
                <c:pt idx="4">
                  <c:v>Less than once a year</c:v>
                </c:pt>
                <c:pt idx="5">
                  <c:v>Never</c:v>
                </c:pt>
                <c:pt idx="6">
                  <c:v>Not sure</c:v>
                </c:pt>
              </c:strCache>
            </c:strRef>
          </c:cat>
          <c:val>
            <c:numRef>
              <c:f>Sheet1!$B$2:$B$8</c:f>
              <c:numCache>
                <c:formatCode>0%</c:formatCode>
                <c:ptCount val="7"/>
                <c:pt idx="0">
                  <c:v>0.22</c:v>
                </c:pt>
                <c:pt idx="1">
                  <c:v>0.14</c:v>
                </c:pt>
                <c:pt idx="2">
                  <c:v>0.320000000000001</c:v>
                </c:pt>
                <c:pt idx="3">
                  <c:v>0.09</c:v>
                </c:pt>
                <c:pt idx="4">
                  <c:v>0.02</c:v>
                </c:pt>
                <c:pt idx="5">
                  <c:v>0.15</c:v>
                </c:pt>
                <c:pt idx="6">
                  <c:v>0.07</c:v>
                </c:pt>
              </c:numCache>
            </c:numRef>
          </c:val>
        </c:ser>
        <c:ser>
          <c:idx val="1"/>
          <c:order val="1"/>
          <c:tx>
            <c:strRef>
              <c:f>Sheet1!$C$1</c:f>
              <c:strCache>
                <c:ptCount val="1"/>
                <c:pt idx="0">
                  <c:v>Bottom 50%</c:v>
                </c:pt>
              </c:strCache>
            </c:strRef>
          </c:tx>
          <c:spPr>
            <a:solidFill>
              <a:srgbClr val="00B0F0"/>
            </a:solidFill>
          </c:spPr>
          <c:invertIfNegative val="0"/>
          <c:dLbls>
            <c:dLbl>
              <c:idx val="2"/>
              <c:layout>
                <c:manualLayout>
                  <c:x val="0.00925925925925929"/>
                  <c:y val="0.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c:v>
                </c:pt>
                <c:pt idx="1">
                  <c:v>Once a month</c:v>
                </c:pt>
                <c:pt idx="2">
                  <c:v>Once in 6 months</c:v>
                </c:pt>
                <c:pt idx="3">
                  <c:v>Once a year</c:v>
                </c:pt>
                <c:pt idx="4">
                  <c:v>Less than once a year</c:v>
                </c:pt>
                <c:pt idx="5">
                  <c:v>Never</c:v>
                </c:pt>
                <c:pt idx="6">
                  <c:v>Not sure</c:v>
                </c:pt>
              </c:strCache>
            </c:strRef>
          </c:cat>
          <c:val>
            <c:numRef>
              <c:f>Sheet1!$C$2:$C$8</c:f>
              <c:numCache>
                <c:formatCode>0%</c:formatCode>
                <c:ptCount val="7"/>
                <c:pt idx="0">
                  <c:v>0.1</c:v>
                </c:pt>
                <c:pt idx="1">
                  <c:v>0.06</c:v>
                </c:pt>
                <c:pt idx="2">
                  <c:v>0.31</c:v>
                </c:pt>
                <c:pt idx="3">
                  <c:v>0.2</c:v>
                </c:pt>
                <c:pt idx="4">
                  <c:v>0.07</c:v>
                </c:pt>
                <c:pt idx="5">
                  <c:v>0.2</c:v>
                </c:pt>
                <c:pt idx="6">
                  <c:v>0.06</c:v>
                </c:pt>
              </c:numCache>
            </c:numRef>
          </c:val>
        </c:ser>
        <c:dLbls>
          <c:showLegendKey val="0"/>
          <c:showVal val="1"/>
          <c:showCatName val="0"/>
          <c:showSerName val="0"/>
          <c:showPercent val="0"/>
          <c:showBubbleSize val="0"/>
        </c:dLbls>
        <c:gapWidth val="75"/>
        <c:axId val="1372490384"/>
        <c:axId val="1371675856"/>
      </c:barChart>
      <c:catAx>
        <c:axId val="1372490384"/>
        <c:scaling>
          <c:orientation val="minMax"/>
        </c:scaling>
        <c:delete val="0"/>
        <c:axPos val="b"/>
        <c:numFmt formatCode="General" sourceLinked="0"/>
        <c:majorTickMark val="none"/>
        <c:minorTickMark val="none"/>
        <c:tickLblPos val="nextTo"/>
        <c:txPr>
          <a:bodyPr/>
          <a:lstStyle/>
          <a:p>
            <a:pPr>
              <a:defRPr sz="1400" baseline="0"/>
            </a:pPr>
            <a:endParaRPr lang="en-US"/>
          </a:p>
        </c:txPr>
        <c:crossAx val="1371675856"/>
        <c:crosses val="autoZero"/>
        <c:auto val="1"/>
        <c:lblAlgn val="ctr"/>
        <c:lblOffset val="100"/>
        <c:noMultiLvlLbl val="0"/>
      </c:catAx>
      <c:valAx>
        <c:axId val="1371675856"/>
        <c:scaling>
          <c:orientation val="minMax"/>
          <c:max val="1.0"/>
        </c:scaling>
        <c:delete val="0"/>
        <c:axPos val="l"/>
        <c:majorGridlines/>
        <c:numFmt formatCode="0%" sourceLinked="1"/>
        <c:majorTickMark val="none"/>
        <c:minorTickMark val="none"/>
        <c:tickLblPos val="nextTo"/>
        <c:crossAx val="1372490384"/>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0-9% of budget</c:v>
                </c:pt>
                <c:pt idx="1">
                  <c:v>10-19% of budget</c:v>
                </c:pt>
                <c:pt idx="2">
                  <c:v>20-29% of budget</c:v>
                </c:pt>
                <c:pt idx="3">
                  <c:v>30%+ of budget</c:v>
                </c:pt>
                <c:pt idx="4">
                  <c:v>Don't know/Refused</c:v>
                </c:pt>
              </c:strCache>
            </c:strRef>
          </c:cat>
          <c:val>
            <c:numRef>
              <c:f>Sheet1!$B$2:$B$6</c:f>
              <c:numCache>
                <c:formatCode>0%</c:formatCode>
                <c:ptCount val="5"/>
                <c:pt idx="0">
                  <c:v>0.09</c:v>
                </c:pt>
                <c:pt idx="1">
                  <c:v>0.36</c:v>
                </c:pt>
                <c:pt idx="2">
                  <c:v>0.22</c:v>
                </c:pt>
                <c:pt idx="3">
                  <c:v>0.26</c:v>
                </c:pt>
                <c:pt idx="4">
                  <c:v>0.07</c:v>
                </c:pt>
              </c:numCache>
            </c:numRef>
          </c:val>
          <c:extLst xmlns:c16r2="http://schemas.microsoft.com/office/drawing/2015/06/chart">
            <c:ext xmlns:c16="http://schemas.microsoft.com/office/drawing/2014/chart" uri="{C3380CC4-5D6E-409C-BE32-E72D297353CC}">
              <c16:uniqueId val="{00000000-CE71-42B7-B30E-4F5B2ED6A70F}"/>
            </c:ext>
          </c:extLst>
        </c:ser>
        <c:ser>
          <c:idx val="1"/>
          <c:order val="1"/>
          <c:tx>
            <c:strRef>
              <c:f>Sheet1!$C$1</c:f>
              <c:strCache>
                <c:ptCount val="1"/>
                <c:pt idx="0">
                  <c:v>Bottom 50%</c:v>
                </c:pt>
              </c:strCache>
            </c:strRef>
          </c:tx>
          <c:spPr>
            <a:solidFill>
              <a:srgbClr val="00B0F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0-9% of budget</c:v>
                </c:pt>
                <c:pt idx="1">
                  <c:v>10-19% of budget</c:v>
                </c:pt>
                <c:pt idx="2">
                  <c:v>20-29% of budget</c:v>
                </c:pt>
                <c:pt idx="3">
                  <c:v>30%+ of budget</c:v>
                </c:pt>
                <c:pt idx="4">
                  <c:v>Don't know/Refused</c:v>
                </c:pt>
              </c:strCache>
            </c:strRef>
          </c:cat>
          <c:val>
            <c:numRef>
              <c:f>Sheet1!$C$2:$C$6</c:f>
              <c:numCache>
                <c:formatCode>0%</c:formatCode>
                <c:ptCount val="5"/>
                <c:pt idx="0">
                  <c:v>0.13</c:v>
                </c:pt>
                <c:pt idx="1">
                  <c:v>0.41</c:v>
                </c:pt>
                <c:pt idx="2">
                  <c:v>0.23</c:v>
                </c:pt>
                <c:pt idx="3">
                  <c:v>0.16</c:v>
                </c:pt>
                <c:pt idx="4">
                  <c:v>0.07</c:v>
                </c:pt>
              </c:numCache>
            </c:numRef>
          </c:val>
        </c:ser>
        <c:dLbls>
          <c:showLegendKey val="0"/>
          <c:showVal val="1"/>
          <c:showCatName val="0"/>
          <c:showSerName val="0"/>
          <c:showPercent val="0"/>
          <c:showBubbleSize val="0"/>
        </c:dLbls>
        <c:gapWidth val="75"/>
        <c:axId val="1361333216"/>
        <c:axId val="1372539072"/>
      </c:barChart>
      <c:catAx>
        <c:axId val="1361333216"/>
        <c:scaling>
          <c:orientation val="minMax"/>
        </c:scaling>
        <c:delete val="0"/>
        <c:axPos val="b"/>
        <c:numFmt formatCode="General" sourceLinked="0"/>
        <c:majorTickMark val="none"/>
        <c:minorTickMark val="none"/>
        <c:tickLblPos val="nextTo"/>
        <c:txPr>
          <a:bodyPr/>
          <a:lstStyle/>
          <a:p>
            <a:pPr>
              <a:defRPr sz="1600" baseline="0"/>
            </a:pPr>
            <a:endParaRPr lang="en-US"/>
          </a:p>
        </c:txPr>
        <c:crossAx val="1372539072"/>
        <c:crosses val="autoZero"/>
        <c:auto val="1"/>
        <c:lblAlgn val="ctr"/>
        <c:lblOffset val="100"/>
        <c:noMultiLvlLbl val="0"/>
      </c:catAx>
      <c:valAx>
        <c:axId val="1372539072"/>
        <c:scaling>
          <c:orientation val="minMax"/>
          <c:max val="1.0"/>
        </c:scaling>
        <c:delete val="0"/>
        <c:axPos val="l"/>
        <c:majorGridlines/>
        <c:numFmt formatCode="0%" sourceLinked="1"/>
        <c:majorTickMark val="none"/>
        <c:minorTickMark val="none"/>
        <c:tickLblPos val="nextTo"/>
        <c:crossAx val="1361333216"/>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dLbl>
              <c:idx val="3"/>
              <c:layout>
                <c:manualLayout>
                  <c:x val="-0.00462962962962964"/>
                  <c:y val="0.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c:v>
                </c:pt>
                <c:pt idx="1">
                  <c:v>Once a month</c:v>
                </c:pt>
                <c:pt idx="2">
                  <c:v>Once in 6 months</c:v>
                </c:pt>
                <c:pt idx="3">
                  <c:v>Once a year</c:v>
                </c:pt>
                <c:pt idx="4">
                  <c:v>Less than once a year</c:v>
                </c:pt>
                <c:pt idx="5">
                  <c:v>Never</c:v>
                </c:pt>
                <c:pt idx="6">
                  <c:v>Not sure</c:v>
                </c:pt>
              </c:strCache>
            </c:strRef>
          </c:cat>
          <c:val>
            <c:numRef>
              <c:f>Sheet1!$B$2:$B$8</c:f>
              <c:numCache>
                <c:formatCode>0%</c:formatCode>
                <c:ptCount val="7"/>
                <c:pt idx="0">
                  <c:v>0.01</c:v>
                </c:pt>
                <c:pt idx="1">
                  <c:v>0.19</c:v>
                </c:pt>
                <c:pt idx="2">
                  <c:v>0.39</c:v>
                </c:pt>
                <c:pt idx="3">
                  <c:v>0.21</c:v>
                </c:pt>
                <c:pt idx="4">
                  <c:v>0.07</c:v>
                </c:pt>
                <c:pt idx="5">
                  <c:v>0.04</c:v>
                </c:pt>
                <c:pt idx="6">
                  <c:v>0.09</c:v>
                </c:pt>
              </c:numCache>
            </c:numRef>
          </c:val>
        </c:ser>
        <c:ser>
          <c:idx val="1"/>
          <c:order val="1"/>
          <c:tx>
            <c:strRef>
              <c:f>Sheet1!$C$1</c:f>
              <c:strCache>
                <c:ptCount val="1"/>
                <c:pt idx="0">
                  <c:v>Bottom 50%</c:v>
                </c:pt>
              </c:strCache>
            </c:strRef>
          </c:tx>
          <c:spPr>
            <a:solidFill>
              <a:srgbClr val="00B0F0"/>
            </a:solidFill>
          </c:spPr>
          <c:invertIfNegative val="0"/>
          <c:dLbls>
            <c:dLbl>
              <c:idx val="1"/>
              <c:layout>
                <c:manualLayout>
                  <c:x val="0.00462962962962964"/>
                  <c:y val="0.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c:v>
                </c:pt>
                <c:pt idx="1">
                  <c:v>Once a month</c:v>
                </c:pt>
                <c:pt idx="2">
                  <c:v>Once in 6 months</c:v>
                </c:pt>
                <c:pt idx="3">
                  <c:v>Once a year</c:v>
                </c:pt>
                <c:pt idx="4">
                  <c:v>Less than once a year</c:v>
                </c:pt>
                <c:pt idx="5">
                  <c:v>Never</c:v>
                </c:pt>
                <c:pt idx="6">
                  <c:v>Not sure</c:v>
                </c:pt>
              </c:strCache>
            </c:strRef>
          </c:cat>
          <c:val>
            <c:numRef>
              <c:f>Sheet1!$C$2:$C$8</c:f>
              <c:numCache>
                <c:formatCode>0%</c:formatCode>
                <c:ptCount val="7"/>
                <c:pt idx="0">
                  <c:v>0.01</c:v>
                </c:pt>
                <c:pt idx="1">
                  <c:v>0.1</c:v>
                </c:pt>
                <c:pt idx="2">
                  <c:v>0.45</c:v>
                </c:pt>
                <c:pt idx="3">
                  <c:v>0.27</c:v>
                </c:pt>
                <c:pt idx="4">
                  <c:v>0.07</c:v>
                </c:pt>
                <c:pt idx="5">
                  <c:v>0.03</c:v>
                </c:pt>
                <c:pt idx="6">
                  <c:v>0.06</c:v>
                </c:pt>
              </c:numCache>
            </c:numRef>
          </c:val>
        </c:ser>
        <c:dLbls>
          <c:showLegendKey val="0"/>
          <c:showVal val="1"/>
          <c:showCatName val="0"/>
          <c:showSerName val="0"/>
          <c:showPercent val="0"/>
          <c:showBubbleSize val="0"/>
        </c:dLbls>
        <c:gapWidth val="75"/>
        <c:axId val="1419009408"/>
        <c:axId val="1418996240"/>
      </c:barChart>
      <c:catAx>
        <c:axId val="1419009408"/>
        <c:scaling>
          <c:orientation val="minMax"/>
        </c:scaling>
        <c:delete val="0"/>
        <c:axPos val="b"/>
        <c:numFmt formatCode="General" sourceLinked="0"/>
        <c:majorTickMark val="none"/>
        <c:minorTickMark val="none"/>
        <c:tickLblPos val="nextTo"/>
        <c:txPr>
          <a:bodyPr/>
          <a:lstStyle/>
          <a:p>
            <a:pPr>
              <a:defRPr sz="1400" baseline="0"/>
            </a:pPr>
            <a:endParaRPr lang="en-US"/>
          </a:p>
        </c:txPr>
        <c:crossAx val="1418996240"/>
        <c:crosses val="autoZero"/>
        <c:auto val="1"/>
        <c:lblAlgn val="ctr"/>
        <c:lblOffset val="100"/>
        <c:noMultiLvlLbl val="0"/>
      </c:catAx>
      <c:valAx>
        <c:axId val="1418996240"/>
        <c:scaling>
          <c:orientation val="minMax"/>
          <c:max val="1.0"/>
        </c:scaling>
        <c:delete val="0"/>
        <c:axPos val="l"/>
        <c:majorGridlines/>
        <c:numFmt formatCode="0%" sourceLinked="1"/>
        <c:majorTickMark val="none"/>
        <c:minorTickMark val="none"/>
        <c:tickLblPos val="nextTo"/>
        <c:crossAx val="1419009408"/>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dLbl>
              <c:idx val="3"/>
              <c:layout>
                <c:manualLayout>
                  <c:x val="-0.00617283950617284"/>
                  <c:y val="5.08740407537176E-17"/>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c:v>
                </c:pt>
                <c:pt idx="1">
                  <c:v>Once a month</c:v>
                </c:pt>
                <c:pt idx="2">
                  <c:v>Once in 6 months</c:v>
                </c:pt>
                <c:pt idx="3">
                  <c:v>Once a year</c:v>
                </c:pt>
                <c:pt idx="4">
                  <c:v>Less than once a year</c:v>
                </c:pt>
                <c:pt idx="5">
                  <c:v>Never</c:v>
                </c:pt>
                <c:pt idx="6">
                  <c:v>Not sure</c:v>
                </c:pt>
              </c:strCache>
            </c:strRef>
          </c:cat>
          <c:val>
            <c:numRef>
              <c:f>Sheet1!$B$2:$B$8</c:f>
              <c:numCache>
                <c:formatCode>0%</c:formatCode>
                <c:ptCount val="7"/>
                <c:pt idx="0">
                  <c:v>0.05</c:v>
                </c:pt>
                <c:pt idx="1">
                  <c:v>0.11</c:v>
                </c:pt>
                <c:pt idx="2">
                  <c:v>0.34</c:v>
                </c:pt>
                <c:pt idx="3">
                  <c:v>0.35</c:v>
                </c:pt>
                <c:pt idx="4">
                  <c:v>0.05</c:v>
                </c:pt>
                <c:pt idx="5">
                  <c:v>0.06</c:v>
                </c:pt>
                <c:pt idx="6">
                  <c:v>0.02</c:v>
                </c:pt>
              </c:numCache>
            </c:numRef>
          </c:val>
        </c:ser>
        <c:ser>
          <c:idx val="1"/>
          <c:order val="1"/>
          <c:tx>
            <c:strRef>
              <c:f>Sheet1!$C$1</c:f>
              <c:strCache>
                <c:ptCount val="1"/>
                <c:pt idx="0">
                  <c:v>Bottom 50%</c:v>
                </c:pt>
              </c:strCache>
            </c:strRef>
          </c:tx>
          <c:spPr>
            <a:solidFill>
              <a:srgbClr val="00B0F0"/>
            </a:solidFill>
          </c:spPr>
          <c:invertIfNegative val="0"/>
          <c:dLbls>
            <c:dLbl>
              <c:idx val="2"/>
              <c:layout>
                <c:manualLayout>
                  <c:x val="0.00308641975308642"/>
                  <c:y val="0.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Once a week</c:v>
                </c:pt>
                <c:pt idx="1">
                  <c:v>Once a month</c:v>
                </c:pt>
                <c:pt idx="2">
                  <c:v>Once in 6 months</c:v>
                </c:pt>
                <c:pt idx="3">
                  <c:v>Once a year</c:v>
                </c:pt>
                <c:pt idx="4">
                  <c:v>Less than once a year</c:v>
                </c:pt>
                <c:pt idx="5">
                  <c:v>Never</c:v>
                </c:pt>
                <c:pt idx="6">
                  <c:v>Not sure</c:v>
                </c:pt>
              </c:strCache>
            </c:strRef>
          </c:cat>
          <c:val>
            <c:numRef>
              <c:f>Sheet1!$C$2:$C$8</c:f>
              <c:numCache>
                <c:formatCode>0%</c:formatCode>
                <c:ptCount val="7"/>
                <c:pt idx="0">
                  <c:v>0.01</c:v>
                </c:pt>
                <c:pt idx="1">
                  <c:v>0.06</c:v>
                </c:pt>
                <c:pt idx="2">
                  <c:v>0.25</c:v>
                </c:pt>
                <c:pt idx="3">
                  <c:v>0.4</c:v>
                </c:pt>
                <c:pt idx="4">
                  <c:v>0.18</c:v>
                </c:pt>
                <c:pt idx="5">
                  <c:v>0.08</c:v>
                </c:pt>
                <c:pt idx="6">
                  <c:v>0.02</c:v>
                </c:pt>
              </c:numCache>
            </c:numRef>
          </c:val>
        </c:ser>
        <c:dLbls>
          <c:showLegendKey val="0"/>
          <c:showVal val="1"/>
          <c:showCatName val="0"/>
          <c:showSerName val="0"/>
          <c:showPercent val="0"/>
          <c:showBubbleSize val="0"/>
        </c:dLbls>
        <c:gapWidth val="75"/>
        <c:axId val="1360587520"/>
        <c:axId val="1371551872"/>
      </c:barChart>
      <c:catAx>
        <c:axId val="1360587520"/>
        <c:scaling>
          <c:orientation val="minMax"/>
        </c:scaling>
        <c:delete val="0"/>
        <c:axPos val="b"/>
        <c:numFmt formatCode="General" sourceLinked="0"/>
        <c:majorTickMark val="none"/>
        <c:minorTickMark val="none"/>
        <c:tickLblPos val="nextTo"/>
        <c:txPr>
          <a:bodyPr/>
          <a:lstStyle/>
          <a:p>
            <a:pPr>
              <a:defRPr sz="1400" baseline="0"/>
            </a:pPr>
            <a:endParaRPr lang="en-US"/>
          </a:p>
        </c:txPr>
        <c:crossAx val="1371551872"/>
        <c:crosses val="autoZero"/>
        <c:auto val="1"/>
        <c:lblAlgn val="ctr"/>
        <c:lblOffset val="100"/>
        <c:noMultiLvlLbl val="0"/>
      </c:catAx>
      <c:valAx>
        <c:axId val="1371551872"/>
        <c:scaling>
          <c:orientation val="minMax"/>
          <c:max val="1.0"/>
        </c:scaling>
        <c:delete val="0"/>
        <c:axPos val="l"/>
        <c:majorGridlines/>
        <c:numFmt formatCode="0%" sourceLinked="1"/>
        <c:majorTickMark val="none"/>
        <c:minorTickMark val="none"/>
        <c:tickLblPos val="nextTo"/>
        <c:crossAx val="1360587520"/>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Top 20%</c:v>
                </c:pt>
              </c:strCache>
            </c:strRef>
          </c:tx>
          <c:spPr>
            <a:solidFill>
              <a:srgbClr val="000000"/>
            </a:solidFill>
          </c:spPr>
          <c:invertIfNegative val="0"/>
          <c:dLbls>
            <c:dLbl>
              <c:idx val="3"/>
              <c:tx>
                <c:rich>
                  <a:bodyPr/>
                  <a:lstStyle/>
                  <a:p>
                    <a:r>
                      <a:rPr lang="mr-IN" smtClean="0"/>
                      <a:t>&lt;1%</a:t>
                    </a:r>
                    <a:endParaRPr lang="mr-IN"/>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Strongly Agree</c:v>
                </c:pt>
                <c:pt idx="1">
                  <c:v>Somewhat agree</c:v>
                </c:pt>
                <c:pt idx="2">
                  <c:v>Somewhat disagree</c:v>
                </c:pt>
                <c:pt idx="3">
                  <c:v>Strongly disagree</c:v>
                </c:pt>
                <c:pt idx="4">
                  <c:v>Not sure</c:v>
                </c:pt>
              </c:strCache>
            </c:strRef>
          </c:cat>
          <c:val>
            <c:numRef>
              <c:f>Sheet1!$B$2:$B$6</c:f>
              <c:numCache>
                <c:formatCode>0%</c:formatCode>
                <c:ptCount val="5"/>
                <c:pt idx="0">
                  <c:v>0.53</c:v>
                </c:pt>
                <c:pt idx="1">
                  <c:v>0.4</c:v>
                </c:pt>
                <c:pt idx="2">
                  <c:v>0.07</c:v>
                </c:pt>
                <c:pt idx="3">
                  <c:v>0.0</c:v>
                </c:pt>
                <c:pt idx="4">
                  <c:v>0.01</c:v>
                </c:pt>
              </c:numCache>
            </c:numRef>
          </c:val>
        </c:ser>
        <c:ser>
          <c:idx val="1"/>
          <c:order val="1"/>
          <c:tx>
            <c:strRef>
              <c:f>Sheet1!$C$1</c:f>
              <c:strCache>
                <c:ptCount val="1"/>
                <c:pt idx="0">
                  <c:v>Bottom 50%</c:v>
                </c:pt>
              </c:strCache>
            </c:strRef>
          </c:tx>
          <c:spPr>
            <a:solidFill>
              <a:srgbClr val="00B0F0"/>
            </a:solidFill>
          </c:spPr>
          <c:invertIfNegative val="0"/>
          <c:dLbls>
            <c:spPr>
              <a:noFill/>
              <a:ln>
                <a:noFill/>
              </a:ln>
              <a:effectLst/>
            </c:spPr>
            <c:txPr>
              <a:bodyPr/>
              <a:lstStyle/>
              <a:p>
                <a:pPr>
                  <a:defRPr sz="16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Strongly Agree</c:v>
                </c:pt>
                <c:pt idx="1">
                  <c:v>Somewhat agree</c:v>
                </c:pt>
                <c:pt idx="2">
                  <c:v>Somewhat disagree</c:v>
                </c:pt>
                <c:pt idx="3">
                  <c:v>Strongly disagree</c:v>
                </c:pt>
                <c:pt idx="4">
                  <c:v>Not sure</c:v>
                </c:pt>
              </c:strCache>
            </c:strRef>
          </c:cat>
          <c:val>
            <c:numRef>
              <c:f>Sheet1!$C$2:$C$6</c:f>
              <c:numCache>
                <c:formatCode>0%</c:formatCode>
                <c:ptCount val="5"/>
                <c:pt idx="0">
                  <c:v>0.3</c:v>
                </c:pt>
                <c:pt idx="1">
                  <c:v>0.48</c:v>
                </c:pt>
                <c:pt idx="2">
                  <c:v>0.18</c:v>
                </c:pt>
                <c:pt idx="3">
                  <c:v>0.03</c:v>
                </c:pt>
                <c:pt idx="4">
                  <c:v>0.01</c:v>
                </c:pt>
              </c:numCache>
            </c:numRef>
          </c:val>
        </c:ser>
        <c:dLbls>
          <c:showLegendKey val="0"/>
          <c:showVal val="1"/>
          <c:showCatName val="0"/>
          <c:showSerName val="0"/>
          <c:showPercent val="0"/>
          <c:showBubbleSize val="0"/>
        </c:dLbls>
        <c:gapWidth val="75"/>
        <c:axId val="1371445792"/>
        <c:axId val="1371449232"/>
      </c:barChart>
      <c:catAx>
        <c:axId val="1371445792"/>
        <c:scaling>
          <c:orientation val="minMax"/>
        </c:scaling>
        <c:delete val="0"/>
        <c:axPos val="b"/>
        <c:numFmt formatCode="General" sourceLinked="0"/>
        <c:majorTickMark val="none"/>
        <c:minorTickMark val="none"/>
        <c:tickLblPos val="nextTo"/>
        <c:txPr>
          <a:bodyPr/>
          <a:lstStyle/>
          <a:p>
            <a:pPr>
              <a:defRPr sz="1600" baseline="0"/>
            </a:pPr>
            <a:endParaRPr lang="en-US"/>
          </a:p>
        </c:txPr>
        <c:crossAx val="1371449232"/>
        <c:crosses val="autoZero"/>
        <c:auto val="1"/>
        <c:lblAlgn val="ctr"/>
        <c:lblOffset val="100"/>
        <c:noMultiLvlLbl val="0"/>
      </c:catAx>
      <c:valAx>
        <c:axId val="1371449232"/>
        <c:scaling>
          <c:orientation val="minMax"/>
          <c:max val="1.0"/>
        </c:scaling>
        <c:delete val="0"/>
        <c:axPos val="l"/>
        <c:majorGridlines/>
        <c:numFmt formatCode="0%" sourceLinked="1"/>
        <c:majorTickMark val="none"/>
        <c:minorTickMark val="none"/>
        <c:tickLblPos val="nextTo"/>
        <c:crossAx val="1371445792"/>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955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smtClean="0"/>
            </a:lvl1pPr>
          </a:lstStyle>
          <a:p>
            <a:pPr>
              <a:defRPr/>
            </a:pPr>
            <a:endParaRPr lang="en-US" dirty="0"/>
          </a:p>
        </p:txBody>
      </p:sp>
      <p:sp>
        <p:nvSpPr>
          <p:cNvPr id="27955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smtClean="0"/>
            </a:lvl1pPr>
          </a:lstStyle>
          <a:p>
            <a:pPr>
              <a:defRPr/>
            </a:pPr>
            <a:endParaRPr lang="en-US" dirty="0"/>
          </a:p>
        </p:txBody>
      </p:sp>
      <p:sp>
        <p:nvSpPr>
          <p:cNvPr id="279556"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smtClean="0"/>
            </a:lvl1pPr>
          </a:lstStyle>
          <a:p>
            <a:pPr>
              <a:defRPr/>
            </a:pPr>
            <a:endParaRPr lang="en-US" dirty="0"/>
          </a:p>
        </p:txBody>
      </p:sp>
      <p:sp>
        <p:nvSpPr>
          <p:cNvPr id="279557"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smtClean="0"/>
            </a:lvl1pPr>
          </a:lstStyle>
          <a:p>
            <a:pPr>
              <a:defRPr/>
            </a:pPr>
            <a:fld id="{000D720C-0A00-4E5A-ACFF-1927920FB110}" type="slidenum">
              <a:rPr lang="en-US"/>
              <a:pPr>
                <a:defRPr/>
              </a:pPr>
              <a:t>‹#›</a:t>
            </a:fld>
            <a:endParaRPr lang="en-US" dirty="0"/>
          </a:p>
        </p:txBody>
      </p:sp>
    </p:spTree>
    <p:extLst>
      <p:ext uri="{BB962C8B-B14F-4D97-AF65-F5344CB8AC3E}">
        <p14:creationId xmlns:p14="http://schemas.microsoft.com/office/powerpoint/2010/main" val="1630128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smtClean="0"/>
            </a:lvl1pPr>
          </a:lstStyle>
          <a:p>
            <a:pPr>
              <a:defRPr/>
            </a:pPr>
            <a:endParaRPr lang="en-US" dirty="0"/>
          </a:p>
        </p:txBody>
      </p:sp>
      <p:sp>
        <p:nvSpPr>
          <p:cNvPr id="12083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smtClean="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120837"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smtClean="0"/>
            </a:lvl1pPr>
          </a:lstStyle>
          <a:p>
            <a:pPr>
              <a:defRPr/>
            </a:pPr>
            <a:endParaRPr lang="en-US" dirty="0"/>
          </a:p>
        </p:txBody>
      </p:sp>
      <p:sp>
        <p:nvSpPr>
          <p:cNvPr id="120839"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smtClean="0"/>
            </a:lvl1pPr>
          </a:lstStyle>
          <a:p>
            <a:pPr>
              <a:defRPr/>
            </a:pPr>
            <a:fld id="{44F00041-0311-4812-BF2C-60B4799E4216}" type="slidenum">
              <a:rPr lang="en-US"/>
              <a:pPr>
                <a:defRPr/>
              </a:pPr>
              <a:t>‹#›</a:t>
            </a:fld>
            <a:endParaRPr lang="en-US" dirty="0"/>
          </a:p>
        </p:txBody>
      </p:sp>
    </p:spTree>
    <p:extLst>
      <p:ext uri="{BB962C8B-B14F-4D97-AF65-F5344CB8AC3E}">
        <p14:creationId xmlns:p14="http://schemas.microsoft.com/office/powerpoint/2010/main" val="3952068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5325"/>
            <a:ext cx="463550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2"/>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dirty="0"/>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dirty="0"/>
            </a:p>
          </p:txBody>
        </p:sp>
      </p:grpSp>
      <p:sp>
        <p:nvSpPr>
          <p:cNvPr id="8" name="Rectangle 11"/>
          <p:cNvSpPr>
            <a:spLocks noChangeArrowheads="1"/>
          </p:cNvSpPr>
          <p:nvPr userDrawn="1"/>
        </p:nvSpPr>
        <p:spPr bwMode="auto">
          <a:xfrm>
            <a:off x="3048000" y="2895600"/>
            <a:ext cx="2971800" cy="228600"/>
          </a:xfrm>
          <a:prstGeom prst="rect">
            <a:avLst/>
          </a:prstGeom>
          <a:solidFill>
            <a:srgbClr val="000000"/>
          </a:solidFill>
          <a:ln w="9525">
            <a:noFill/>
            <a:miter lim="800000"/>
            <a:headEnd/>
            <a:tailEnd/>
          </a:ln>
          <a:effectLst/>
        </p:spPr>
        <p:txBody>
          <a:bodyPr wrap="none" anchor="ctr"/>
          <a:lstStyle/>
          <a:p>
            <a:pPr>
              <a:defRPr/>
            </a:pPr>
            <a:endParaRPr lang="en-US" dirty="0"/>
          </a:p>
        </p:txBody>
      </p:sp>
      <p:sp>
        <p:nvSpPr>
          <p:cNvPr id="9" name="Rectangle 12"/>
          <p:cNvSpPr>
            <a:spLocks noChangeArrowheads="1"/>
          </p:cNvSpPr>
          <p:nvPr userDrawn="1"/>
        </p:nvSpPr>
        <p:spPr bwMode="auto">
          <a:xfrm>
            <a:off x="5867400" y="2895600"/>
            <a:ext cx="2971800" cy="228600"/>
          </a:xfrm>
          <a:prstGeom prst="rect">
            <a:avLst/>
          </a:prstGeom>
          <a:solidFill>
            <a:schemeClr val="accent1"/>
          </a:solidFill>
          <a:ln w="9525">
            <a:noFill/>
            <a:miter lim="800000"/>
            <a:headEnd/>
            <a:tailEnd/>
          </a:ln>
          <a:effectLst/>
        </p:spPr>
        <p:txBody>
          <a:bodyPr wrap="none" anchor="ctr"/>
          <a:lstStyle/>
          <a:p>
            <a:pPr>
              <a:defRPr/>
            </a:pPr>
            <a:endParaRPr lang="en-US" dirty="0"/>
          </a:p>
        </p:txBody>
      </p:sp>
      <p:sp>
        <p:nvSpPr>
          <p:cNvPr id="10" name="Rectangle 13"/>
          <p:cNvSpPr>
            <a:spLocks noChangeArrowheads="1"/>
          </p:cNvSpPr>
          <p:nvPr userDrawn="1"/>
        </p:nvSpPr>
        <p:spPr bwMode="auto">
          <a:xfrm>
            <a:off x="228600" y="2895600"/>
            <a:ext cx="2971800" cy="228600"/>
          </a:xfrm>
          <a:prstGeom prst="rect">
            <a:avLst/>
          </a:prstGeom>
          <a:solidFill>
            <a:schemeClr val="accent1"/>
          </a:solidFill>
          <a:ln w="9525">
            <a:noFill/>
            <a:miter lim="800000"/>
            <a:headEnd/>
            <a:tailEnd/>
          </a:ln>
          <a:effectLst/>
        </p:spPr>
        <p:txBody>
          <a:bodyPr wrap="none" anchor="ctr"/>
          <a:lstStyle/>
          <a:p>
            <a:pPr>
              <a:defRPr/>
            </a:pPr>
            <a:endParaRPr lang="en-US" dirty="0"/>
          </a:p>
        </p:txBody>
      </p:sp>
      <p:sp>
        <p:nvSpPr>
          <p:cNvPr id="146434" name="Rectangle 2"/>
          <p:cNvSpPr>
            <a:spLocks noGrp="1" noChangeArrowheads="1"/>
          </p:cNvSpPr>
          <p:nvPr>
            <p:ph type="ctrTitle"/>
          </p:nvPr>
        </p:nvSpPr>
        <p:spPr>
          <a:xfrm>
            <a:off x="685800" y="685800"/>
            <a:ext cx="7772400" cy="2127251"/>
          </a:xfrm>
        </p:spPr>
        <p:txBody>
          <a:bodyPr/>
          <a:lstStyle>
            <a:lvl1pPr algn="ctr">
              <a:defRPr sz="5200"/>
            </a:lvl1pPr>
          </a:lstStyle>
          <a:p>
            <a:r>
              <a:rPr lang="en-US"/>
              <a:t>Click to edit Master title style</a:t>
            </a:r>
          </a:p>
        </p:txBody>
      </p:sp>
      <p:sp>
        <p:nvSpPr>
          <p:cNvPr id="146435" name="Rectangle 3"/>
          <p:cNvSpPr>
            <a:spLocks noGrp="1" noChangeArrowheads="1"/>
          </p:cNvSpPr>
          <p:nvPr>
            <p:ph type="subTitle" idx="1"/>
          </p:nvPr>
        </p:nvSpPr>
        <p:spPr>
          <a:xfrm>
            <a:off x="1371600" y="3270251"/>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12" name="Rectangle 4"/>
          <p:cNvSpPr>
            <a:spLocks noGrp="1" noChangeArrowheads="1"/>
          </p:cNvSpPr>
          <p:nvPr>
            <p:ph type="dt" sz="half" idx="10"/>
          </p:nvPr>
        </p:nvSpPr>
        <p:spPr/>
        <p:txBody>
          <a:bodyPr/>
          <a:lstStyle>
            <a:lvl1pPr>
              <a:defRPr smtClean="0"/>
            </a:lvl1pPr>
          </a:lstStyle>
          <a:p>
            <a:pPr>
              <a:defRPr/>
            </a:pPr>
            <a:endParaRPr lang="en-US" dirty="0"/>
          </a:p>
        </p:txBody>
      </p:sp>
      <p:sp>
        <p:nvSpPr>
          <p:cNvPr id="13"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14" name="Rectangle 6"/>
          <p:cNvSpPr>
            <a:spLocks noGrp="1" noChangeArrowheads="1"/>
          </p:cNvSpPr>
          <p:nvPr>
            <p:ph type="sldNum" sz="quarter" idx="12"/>
          </p:nvPr>
        </p:nvSpPr>
        <p:spPr/>
        <p:txBody>
          <a:bodyPr/>
          <a:lstStyle>
            <a:lvl1pPr>
              <a:defRPr smtClean="0"/>
            </a:lvl1pPr>
          </a:lstStyle>
          <a:p>
            <a:pPr>
              <a:defRPr/>
            </a:pPr>
            <a:endParaRPr lang="en-US" dirty="0"/>
          </a:p>
        </p:txBody>
      </p:sp>
      <p:pic>
        <p:nvPicPr>
          <p:cNvPr id="15" name="Picture 14" descr="ResearchLogo.tif"/>
          <p:cNvPicPr>
            <a:picLocks noChangeAspect="1"/>
          </p:cNvPicPr>
          <p:nvPr userDrawn="1"/>
        </p:nvPicPr>
        <p:blipFill>
          <a:blip r:embed="rId2" cstate="print"/>
          <a:srcRect l="3750" t="7500" r="3750" b="7500"/>
          <a:stretch>
            <a:fillRect/>
          </a:stretch>
        </p:blipFill>
        <p:spPr>
          <a:xfrm>
            <a:off x="5968388" y="5444989"/>
            <a:ext cx="3180283" cy="14612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A7604E7-9F61-4D30-A5BC-337493AD763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A39D428-3EAC-48FD-AC9F-EE15A5F93DD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9"/>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48B031-0A9B-44D5-8600-A1A23EB8D34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7C075D4-AF9E-49F8-BF83-A1A621A0E81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222A6C1-1EFD-460E-B255-2E98528E1EC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DAB182-7919-4990-852B-F7B1930DA7F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9C65E0A-3BEA-4646-B1C4-65F5828CD43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D90E58E-C9F2-4C83-B2B4-64ECA4B39AC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390BE0E-A9ED-4DC1-A96C-313D8D94E6A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7F8D5C6-C2FA-47AF-9287-48D1D693847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45"/>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ADB3F9F-83FC-40E2-BF91-BF5DA996E45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7819"/>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54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Verdana" pitchFamily="34" charset="0"/>
              </a:defRPr>
            </a:lvl1pPr>
          </a:lstStyle>
          <a:p>
            <a:pPr>
              <a:defRPr/>
            </a:pPr>
            <a:endParaRPr lang="en-US" dirty="0"/>
          </a:p>
        </p:txBody>
      </p:sp>
      <p:sp>
        <p:nvSpPr>
          <p:cNvPr id="1454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Verdana" pitchFamily="34" charset="0"/>
              </a:defRPr>
            </a:lvl1pPr>
          </a:lstStyle>
          <a:p>
            <a:pPr>
              <a:defRPr/>
            </a:pPr>
            <a:endParaRPr lang="en-US" dirty="0"/>
          </a:p>
        </p:txBody>
      </p:sp>
      <p:sp>
        <p:nvSpPr>
          <p:cNvPr id="1454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Verdana" pitchFamily="34" charset="0"/>
              </a:defRPr>
            </a:lvl1pPr>
          </a:lstStyle>
          <a:p>
            <a:pPr>
              <a:defRPr/>
            </a:pPr>
            <a:endParaRPr lang="en-US" dirty="0"/>
          </a:p>
        </p:txBody>
      </p:sp>
      <p:sp>
        <p:nvSpPr>
          <p:cNvPr id="145415"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45416"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dirty="0"/>
          </a:p>
        </p:txBody>
      </p:sp>
      <p:sp>
        <p:nvSpPr>
          <p:cNvPr id="145417"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45418"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45419" name="Text Box 11"/>
          <p:cNvSpPr txBox="1">
            <a:spLocks noChangeArrowheads="1"/>
          </p:cNvSpPr>
          <p:nvPr/>
        </p:nvSpPr>
        <p:spPr bwMode="auto">
          <a:xfrm>
            <a:off x="457200" y="6251576"/>
            <a:ext cx="6934200" cy="369332"/>
          </a:xfrm>
          <a:prstGeom prst="rect">
            <a:avLst/>
          </a:prstGeom>
          <a:noFill/>
          <a:ln w="9525">
            <a:noFill/>
            <a:miter lim="800000"/>
            <a:headEnd/>
            <a:tailEnd/>
          </a:ln>
          <a:effectLst/>
        </p:spPr>
        <p:txBody>
          <a:bodyPr>
            <a:spAutoFit/>
          </a:bodyPr>
          <a:lstStyle/>
          <a:p>
            <a:pPr>
              <a:spcBef>
                <a:spcPct val="50000"/>
              </a:spcBef>
              <a:defRPr/>
            </a:pPr>
            <a:endParaRPr lang="en-US" dirty="0"/>
          </a:p>
        </p:txBody>
      </p:sp>
      <p:sp>
        <p:nvSpPr>
          <p:cNvPr id="145420" name="Rectangle 12"/>
          <p:cNvSpPr>
            <a:spLocks noChangeArrowheads="1"/>
          </p:cNvSpPr>
          <p:nvPr/>
        </p:nvSpPr>
        <p:spPr bwMode="auto">
          <a:xfrm>
            <a:off x="8686800" y="0"/>
            <a:ext cx="457200" cy="304800"/>
          </a:xfrm>
          <a:prstGeom prst="rect">
            <a:avLst/>
          </a:prstGeom>
          <a:noFill/>
          <a:ln w="9525">
            <a:noFill/>
            <a:miter lim="800000"/>
            <a:headEnd/>
            <a:tailEnd/>
          </a:ln>
          <a:effectLst/>
        </p:spPr>
        <p:txBody>
          <a:bodyPr/>
          <a:lstStyle/>
          <a:p>
            <a:pPr algn="r">
              <a:defRPr/>
            </a:pPr>
            <a:fld id="{787636F3-5C28-4B2A-85A7-9F74A8CCC245}" type="slidenum">
              <a:rPr lang="en-US" sz="1000">
                <a:latin typeface="Verdana" pitchFamily="34" charset="0"/>
              </a:rPr>
              <a:pPr algn="r">
                <a:defRPr/>
              </a:pPr>
              <a:t>‹#›</a:t>
            </a:fld>
            <a:endParaRPr lang="en-US" sz="1000" dirty="0">
              <a:latin typeface="Verdana" pitchFamily="34" charset="0"/>
            </a:endParaRPr>
          </a:p>
        </p:txBody>
      </p:sp>
      <p:pic>
        <p:nvPicPr>
          <p:cNvPr id="14" name="Picture 13" descr="ResearchLogo.tif"/>
          <p:cNvPicPr>
            <a:picLocks noChangeAspect="1"/>
          </p:cNvPicPr>
          <p:nvPr userDrawn="1"/>
        </p:nvPicPr>
        <p:blipFill>
          <a:blip r:embed="rId14" cstate="print"/>
          <a:srcRect l="3750" t="7500" r="3750" b="7500"/>
          <a:stretch>
            <a:fillRect/>
          </a:stretch>
        </p:blipFill>
        <p:spPr>
          <a:xfrm>
            <a:off x="7234431" y="5997636"/>
            <a:ext cx="1894637" cy="870509"/>
          </a:xfrm>
          <a:prstGeom prst="rect">
            <a:avLst/>
          </a:prstGeom>
        </p:spPr>
      </p:pic>
    </p:spTree>
  </p:cSld>
  <p:clrMap bg1="lt1" tx1="dk1" bg2="lt2" tx2="dk2" accent1="accent1" accent2="accent2" accent3="accent3" accent4="accent4" accent5="accent5" accent6="accent6" hlink="hlink" folHlink="folHlink"/>
  <p:sldLayoutIdLst>
    <p:sldLayoutId id="2147483703"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000">
          <a:solidFill>
            <a:srgbClr val="00B0F0"/>
          </a:solidFill>
          <a:latin typeface="+mj-lt"/>
          <a:ea typeface="+mj-ea"/>
          <a:cs typeface="+mj-cs"/>
        </a:defRPr>
      </a:lvl1pPr>
      <a:lvl2pPr algn="l" rtl="0" eaLnBrk="0" fontAlgn="base" hangingPunct="0">
        <a:lnSpc>
          <a:spcPct val="90000"/>
        </a:lnSpc>
        <a:spcBef>
          <a:spcPct val="0"/>
        </a:spcBef>
        <a:spcAft>
          <a:spcPct val="0"/>
        </a:spcAft>
        <a:defRPr sz="4000">
          <a:solidFill>
            <a:schemeClr val="tx2"/>
          </a:solidFill>
          <a:latin typeface="Times New Roman" pitchFamily="18" charset="0"/>
        </a:defRPr>
      </a:lvl2pPr>
      <a:lvl3pPr algn="l" rtl="0" eaLnBrk="0" fontAlgn="base" hangingPunct="0">
        <a:lnSpc>
          <a:spcPct val="90000"/>
        </a:lnSpc>
        <a:spcBef>
          <a:spcPct val="0"/>
        </a:spcBef>
        <a:spcAft>
          <a:spcPct val="0"/>
        </a:spcAft>
        <a:defRPr sz="4000">
          <a:solidFill>
            <a:schemeClr val="tx2"/>
          </a:solidFill>
          <a:latin typeface="Times New Roman" pitchFamily="18" charset="0"/>
        </a:defRPr>
      </a:lvl3pPr>
      <a:lvl4pPr algn="l" rtl="0" eaLnBrk="0" fontAlgn="base" hangingPunct="0">
        <a:lnSpc>
          <a:spcPct val="90000"/>
        </a:lnSpc>
        <a:spcBef>
          <a:spcPct val="0"/>
        </a:spcBef>
        <a:spcAft>
          <a:spcPct val="0"/>
        </a:spcAft>
        <a:defRPr sz="4000">
          <a:solidFill>
            <a:schemeClr val="tx2"/>
          </a:solidFill>
          <a:latin typeface="Times New Roman" pitchFamily="18" charset="0"/>
        </a:defRPr>
      </a:lvl4pPr>
      <a:lvl5pPr algn="l" rtl="0" eaLnBrk="0" fontAlgn="base" hangingPunct="0">
        <a:lnSpc>
          <a:spcPct val="90000"/>
        </a:lnSpc>
        <a:spcBef>
          <a:spcPct val="0"/>
        </a:spcBef>
        <a:spcAft>
          <a:spcPct val="0"/>
        </a:spcAft>
        <a:defRPr sz="4000">
          <a:solidFill>
            <a:schemeClr val="tx2"/>
          </a:solidFill>
          <a:latin typeface="Times New Roman" pitchFamily="18" charset="0"/>
        </a:defRPr>
      </a:lvl5pPr>
      <a:lvl6pPr marL="457200" algn="l" rtl="0" fontAlgn="base">
        <a:lnSpc>
          <a:spcPct val="90000"/>
        </a:lnSpc>
        <a:spcBef>
          <a:spcPct val="0"/>
        </a:spcBef>
        <a:spcAft>
          <a:spcPct val="0"/>
        </a:spcAft>
        <a:defRPr sz="4000">
          <a:solidFill>
            <a:schemeClr val="tx2"/>
          </a:solidFill>
          <a:latin typeface="Times New Roman" pitchFamily="18" charset="0"/>
        </a:defRPr>
      </a:lvl6pPr>
      <a:lvl7pPr marL="914400" algn="l" rtl="0" fontAlgn="base">
        <a:lnSpc>
          <a:spcPct val="90000"/>
        </a:lnSpc>
        <a:spcBef>
          <a:spcPct val="0"/>
        </a:spcBef>
        <a:spcAft>
          <a:spcPct val="0"/>
        </a:spcAft>
        <a:defRPr sz="4000">
          <a:solidFill>
            <a:schemeClr val="tx2"/>
          </a:solidFill>
          <a:latin typeface="Times New Roman" pitchFamily="18" charset="0"/>
        </a:defRPr>
      </a:lvl7pPr>
      <a:lvl8pPr marL="1371600" algn="l" rtl="0" fontAlgn="base">
        <a:lnSpc>
          <a:spcPct val="90000"/>
        </a:lnSpc>
        <a:spcBef>
          <a:spcPct val="0"/>
        </a:spcBef>
        <a:spcAft>
          <a:spcPct val="0"/>
        </a:spcAft>
        <a:defRPr sz="4000">
          <a:solidFill>
            <a:schemeClr val="tx2"/>
          </a:solidFill>
          <a:latin typeface="Times New Roman" pitchFamily="18" charset="0"/>
        </a:defRPr>
      </a:lvl8pPr>
      <a:lvl9pPr marL="1828800" algn="l" rtl="0" fontAlgn="base">
        <a:lnSpc>
          <a:spcPct val="90000"/>
        </a:lnSpc>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540187"/>
            <a:ext cx="2554941" cy="1323439"/>
          </a:xfrm>
          <a:prstGeom prst="rect">
            <a:avLst/>
          </a:prstGeom>
          <a:solidFill>
            <a:schemeClr val="accent1"/>
          </a:solidFill>
        </p:spPr>
        <p:txBody>
          <a:bodyPr wrap="square" rtlCol="0">
            <a:spAutoFit/>
          </a:bodyPr>
          <a:lstStyle/>
          <a:p>
            <a:endParaRPr lang="en-US" sz="2000" dirty="0" smtClean="0"/>
          </a:p>
          <a:p>
            <a:endParaRPr lang="en-US" sz="2000" dirty="0" smtClean="0"/>
          </a:p>
          <a:p>
            <a:endParaRPr lang="en-US" sz="2000" dirty="0" smtClean="0"/>
          </a:p>
          <a:p>
            <a:endParaRPr lang="en-US" sz="2000" dirty="0"/>
          </a:p>
        </p:txBody>
      </p:sp>
      <p:sp>
        <p:nvSpPr>
          <p:cNvPr id="236546" name="Rectangle 2"/>
          <p:cNvSpPr>
            <a:spLocks noGrp="1" noChangeArrowheads="1"/>
          </p:cNvSpPr>
          <p:nvPr>
            <p:ph type="ctrTitle"/>
          </p:nvPr>
        </p:nvSpPr>
        <p:spPr>
          <a:xfrm>
            <a:off x="511473" y="469509"/>
            <a:ext cx="8040130" cy="2022679"/>
          </a:xfrm>
        </p:spPr>
        <p:txBody>
          <a:bodyPr/>
          <a:lstStyle/>
          <a:p>
            <a:pPr eaLnBrk="1" hangingPunct="1"/>
            <a:r>
              <a:rPr lang="en-US" sz="4000" b="1" dirty="0" smtClean="0"/>
              <a:t>Effective Evangelism Leadership Predictive of Retained New Commitments to Jesus Christ</a:t>
            </a:r>
          </a:p>
        </p:txBody>
      </p:sp>
      <p:sp>
        <p:nvSpPr>
          <p:cNvPr id="5" name="Rectangle 3"/>
          <p:cNvSpPr>
            <a:spLocks noGrp="1" noChangeArrowheads="1"/>
          </p:cNvSpPr>
          <p:nvPr>
            <p:ph type="subTitle" idx="1"/>
          </p:nvPr>
        </p:nvSpPr>
        <p:spPr>
          <a:xfrm>
            <a:off x="1371599" y="3343835"/>
            <a:ext cx="6589059" cy="1900531"/>
          </a:xfrm>
        </p:spPr>
        <p:txBody>
          <a:bodyPr/>
          <a:lstStyle/>
          <a:p>
            <a:pPr eaLnBrk="1" hangingPunct="1"/>
            <a:r>
              <a:rPr lang="en-US" sz="2400" b="1" dirty="0" smtClean="0">
                <a:latin typeface="+mj-lt"/>
              </a:rPr>
              <a:t>Survey of 1,500 Pastors in Smaller Evangelical and Black Protestant Churches</a:t>
            </a:r>
          </a:p>
          <a:p>
            <a:pPr eaLnBrk="1" hangingPunct="1"/>
            <a:endParaRPr lang="en-US" sz="1600" dirty="0" smtClean="0">
              <a:latin typeface="+mj-lt"/>
            </a:endParaRPr>
          </a:p>
          <a:p>
            <a:pPr eaLnBrk="1" hangingPunct="1"/>
            <a:endParaRPr lang="en-US" sz="1600" dirty="0" smtClean="0">
              <a:latin typeface="+mj-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358" y="5937859"/>
            <a:ext cx="2319468" cy="713270"/>
          </a:xfrm>
          <a:prstGeom prst="rect">
            <a:avLst/>
          </a:prstGeom>
        </p:spPr>
      </p:pic>
      <p:pic>
        <p:nvPicPr>
          <p:cNvPr id="56322" name="Picture 2" descr="https://caskeycenter.files.wordpress.com/2016/02/caskey-logo.png?w=624"/>
          <p:cNvPicPr>
            <a:picLocks noChangeAspect="1" noChangeArrowheads="1"/>
          </p:cNvPicPr>
          <p:nvPr/>
        </p:nvPicPr>
        <p:blipFill>
          <a:blip r:embed="rId3" cstate="print"/>
          <a:srcRect/>
          <a:stretch>
            <a:fillRect/>
          </a:stretch>
        </p:blipFill>
        <p:spPr bwMode="auto">
          <a:xfrm>
            <a:off x="2558182" y="5569367"/>
            <a:ext cx="3471062" cy="1251585"/>
          </a:xfrm>
          <a:prstGeom prst="rect">
            <a:avLst/>
          </a:prstGeom>
          <a:noFill/>
        </p:spPr>
      </p:pic>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81000" y="228600"/>
            <a:ext cx="8431306" cy="1219200"/>
          </a:xfrm>
        </p:spPr>
        <p:txBody>
          <a:bodyPr/>
          <a:lstStyle/>
          <a:p>
            <a:pPr eaLnBrk="1" hangingPunct="1"/>
            <a:r>
              <a:rPr lang="en-US" sz="4400" dirty="0" smtClean="0">
                <a:solidFill>
                  <a:srgbClr val="00B0F0"/>
                </a:solidFill>
              </a:rPr>
              <a:t>Create an Environment for Growth</a:t>
            </a:r>
          </a:p>
        </p:txBody>
      </p:sp>
      <p:sp>
        <p:nvSpPr>
          <p:cNvPr id="5" name="Rectangle 3"/>
          <p:cNvSpPr txBox="1">
            <a:spLocks noChangeArrowheads="1"/>
          </p:cNvSpPr>
          <p:nvPr/>
        </p:nvSpPr>
        <p:spPr bwMode="auto">
          <a:xfrm>
            <a:off x="609600" y="1483169"/>
            <a:ext cx="7987553" cy="46217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20000"/>
              </a:spcBef>
              <a:buClr>
                <a:schemeClr val="bg2"/>
              </a:buClr>
              <a:buSzPct val="75000"/>
              <a:defRPr/>
            </a:pPr>
            <a:r>
              <a:rPr lang="en-US" sz="4000" kern="0" dirty="0" smtClean="0">
                <a:latin typeface="+mj-lt"/>
              </a:rPr>
              <a:t>Churches seeing people follow Christ and engage in church have created an environment that is inviting and ready for growth</a:t>
            </a:r>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230832"/>
          </a:xfrm>
          <a:prstGeom prst="rect">
            <a:avLst/>
          </a:prstGeom>
          <a:noFill/>
          <a:ln w="9525" algn="ctr">
            <a:noFill/>
            <a:miter lim="800000"/>
            <a:headEnd/>
            <a:tailEnd/>
          </a:ln>
        </p:spPr>
        <p:txBody>
          <a:bodyPr wrap="square">
            <a:spAutoFit/>
          </a:bodyPr>
          <a:lstStyle/>
          <a:p>
            <a:pPr>
              <a:spcBef>
                <a:spcPct val="50000"/>
              </a:spcBef>
            </a:pPr>
            <a:r>
              <a:rPr lang="en-US" sz="900" dirty="0" smtClean="0"/>
              <a:t>Q13 “How often do you ask a person to commit to Christ following a personal presentation of the gospel?”</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0416"/>
            <a:ext cx="8063802" cy="1139825"/>
          </a:xfrm>
        </p:spPr>
        <p:txBody>
          <a:bodyPr/>
          <a:lstStyle/>
          <a:p>
            <a:pPr>
              <a:lnSpc>
                <a:spcPts val="3600"/>
              </a:lnSpc>
            </a:pPr>
            <a:r>
              <a:rPr lang="en-US" sz="3200" b="1" dirty="0" smtClean="0"/>
              <a:t>“How often do you ask a person to commit to Christ following a personal presentation of the gospel?”</a:t>
            </a:r>
            <a:endParaRPr lang="en-US" sz="3200" b="1" dirty="0"/>
          </a:p>
        </p:txBody>
      </p:sp>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230832"/>
          </a:xfrm>
          <a:prstGeom prst="rect">
            <a:avLst/>
          </a:prstGeom>
          <a:noFill/>
          <a:ln w="9525" algn="ctr">
            <a:noFill/>
            <a:miter lim="800000"/>
            <a:headEnd/>
            <a:tailEnd/>
          </a:ln>
        </p:spPr>
        <p:txBody>
          <a:bodyPr wrap="square">
            <a:spAutoFit/>
          </a:bodyPr>
          <a:lstStyle/>
          <a:p>
            <a:pPr>
              <a:spcBef>
                <a:spcPct val="50000"/>
              </a:spcBef>
            </a:pPr>
            <a:r>
              <a:rPr lang="en-US" sz="900" dirty="0" smtClean="0"/>
              <a:t>Q23 “How often do you offer a class for new </a:t>
            </a:r>
            <a:r>
              <a:rPr lang="en-US" sz="900" dirty="0" err="1" smtClean="0"/>
              <a:t>attenders</a:t>
            </a:r>
            <a:r>
              <a:rPr lang="en-US" sz="900" dirty="0" smtClean="0"/>
              <a:t>?”</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600"/>
              </a:lnSpc>
            </a:pPr>
            <a:r>
              <a:rPr lang="en-US" sz="3200" b="1" dirty="0" smtClean="0"/>
              <a:t>“How often do you offer a class for new </a:t>
            </a:r>
            <a:r>
              <a:rPr lang="en-US" sz="3200" b="1" dirty="0" err="1" smtClean="0"/>
              <a:t>attenders</a:t>
            </a:r>
            <a:r>
              <a:rPr lang="en-US" sz="3200" b="1" dirty="0" smtClean="0"/>
              <a:t>?”</a:t>
            </a:r>
            <a:endParaRPr lang="en-US" sz="3200" b="1" dirty="0"/>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230832"/>
          </a:xfrm>
          <a:prstGeom prst="rect">
            <a:avLst/>
          </a:prstGeom>
          <a:noFill/>
          <a:ln w="9525" algn="ctr">
            <a:noFill/>
            <a:miter lim="800000"/>
            <a:headEnd/>
            <a:tailEnd/>
          </a:ln>
        </p:spPr>
        <p:txBody>
          <a:bodyPr wrap="square">
            <a:spAutoFit/>
          </a:bodyPr>
          <a:lstStyle/>
          <a:p>
            <a:pPr>
              <a:spcBef>
                <a:spcPct val="50000"/>
              </a:spcBef>
            </a:pPr>
            <a:r>
              <a:rPr lang="en-US" sz="900" dirty="0" smtClean="0"/>
              <a:t>Q32 “What percentage of your church’s budget is given to evangelism and missions?”</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600"/>
              </a:lnSpc>
            </a:pPr>
            <a:r>
              <a:rPr lang="en-US" sz="3200" b="1" dirty="0" smtClean="0"/>
              <a:t>“What percentage of your church’s budget is given to evangelism and missions?”</a:t>
            </a:r>
            <a:endParaRPr lang="en-US" sz="3200" b="1" dirty="0"/>
          </a:p>
        </p:txBody>
      </p:sp>
    </p:spTree>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230832"/>
          </a:xfrm>
          <a:prstGeom prst="rect">
            <a:avLst/>
          </a:prstGeom>
          <a:noFill/>
          <a:ln w="9525" algn="ctr">
            <a:noFill/>
            <a:miter lim="800000"/>
            <a:headEnd/>
            <a:tailEnd/>
          </a:ln>
        </p:spPr>
        <p:txBody>
          <a:bodyPr wrap="square">
            <a:spAutoFit/>
          </a:bodyPr>
          <a:lstStyle/>
          <a:p>
            <a:pPr>
              <a:spcBef>
                <a:spcPct val="50000"/>
              </a:spcBef>
            </a:pPr>
            <a:r>
              <a:rPr lang="en-US" sz="900" dirty="0" smtClean="0"/>
              <a:t>Q29 “How often do people join your church that were members of another church?”</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600"/>
              </a:lnSpc>
            </a:pPr>
            <a:r>
              <a:rPr lang="en-US" sz="3200" b="1" dirty="0" smtClean="0"/>
              <a:t>“How often do people join your church that were members of another church?”</a:t>
            </a:r>
            <a:endParaRPr lang="en-US" sz="3200" b="1" dirty="0"/>
          </a:p>
        </p:txBody>
      </p:sp>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81000" y="228600"/>
            <a:ext cx="8431306" cy="1219200"/>
          </a:xfrm>
        </p:spPr>
        <p:txBody>
          <a:bodyPr/>
          <a:lstStyle/>
          <a:p>
            <a:pPr eaLnBrk="1" hangingPunct="1"/>
            <a:r>
              <a:rPr lang="en-US" sz="4400" dirty="0" smtClean="0">
                <a:solidFill>
                  <a:srgbClr val="00B0F0"/>
                </a:solidFill>
              </a:rPr>
              <a:t>The Planters’ Humility Matters</a:t>
            </a:r>
          </a:p>
        </p:txBody>
      </p:sp>
      <p:sp>
        <p:nvSpPr>
          <p:cNvPr id="5" name="Rectangle 3"/>
          <p:cNvSpPr txBox="1">
            <a:spLocks noChangeArrowheads="1"/>
          </p:cNvSpPr>
          <p:nvPr/>
        </p:nvSpPr>
        <p:spPr bwMode="auto">
          <a:xfrm>
            <a:off x="609600" y="1483169"/>
            <a:ext cx="7987553" cy="46217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20000"/>
              </a:spcBef>
              <a:buClr>
                <a:schemeClr val="bg2"/>
              </a:buClr>
              <a:buSzPct val="75000"/>
              <a:defRPr/>
            </a:pPr>
            <a:r>
              <a:rPr lang="en-US" sz="4000" kern="0" dirty="0" smtClean="0">
                <a:latin typeface="+mj-lt"/>
              </a:rPr>
              <a:t>Churches seeing people follow Christ and engage in church have pastors who continually invest in their own growth in evangelism and share the responsibility with their congregation</a:t>
            </a:r>
          </a:p>
        </p:txBody>
      </p:sp>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230832"/>
          </a:xfrm>
          <a:prstGeom prst="rect">
            <a:avLst/>
          </a:prstGeom>
          <a:noFill/>
          <a:ln w="9525" algn="ctr">
            <a:noFill/>
            <a:miter lim="800000"/>
            <a:headEnd/>
            <a:tailEnd/>
          </a:ln>
        </p:spPr>
        <p:txBody>
          <a:bodyPr wrap="square">
            <a:spAutoFit/>
          </a:bodyPr>
          <a:lstStyle/>
          <a:p>
            <a:pPr>
              <a:spcBef>
                <a:spcPct val="50000"/>
              </a:spcBef>
            </a:pPr>
            <a:r>
              <a:rPr lang="en-US" sz="900" dirty="0" smtClean="0"/>
              <a:t>Q24 “How often do you attend conferences or training programs to improve your personal evangelism skills?”</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600"/>
              </a:lnSpc>
            </a:pPr>
            <a:r>
              <a:rPr lang="en-US" sz="3200" b="1" dirty="0" smtClean="0"/>
              <a:t>“How often do you attend conferences or training programs to improve your personal evangelism skills?”</a:t>
            </a:r>
            <a:endParaRPr lang="en-US" sz="3200" b="1" dirty="0"/>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369332"/>
          </a:xfrm>
          <a:prstGeom prst="rect">
            <a:avLst/>
          </a:prstGeom>
          <a:noFill/>
          <a:ln w="9525" algn="ctr">
            <a:noFill/>
            <a:miter lim="800000"/>
            <a:headEnd/>
            <a:tailEnd/>
          </a:ln>
        </p:spPr>
        <p:txBody>
          <a:bodyPr wrap="square">
            <a:spAutoFit/>
          </a:bodyPr>
          <a:lstStyle/>
          <a:p>
            <a:pPr>
              <a:spcBef>
                <a:spcPct val="50000"/>
              </a:spcBef>
            </a:pPr>
            <a:r>
              <a:rPr lang="en-US" sz="900" dirty="0" smtClean="0"/>
              <a:t>Q34 “I am consistently hearing reports of members of our congregation engaging in evangelistic conversations, where people share their faith with people who are not Christians.”</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2800"/>
              </a:lnSpc>
            </a:pPr>
            <a:r>
              <a:rPr lang="en-US" sz="3000" b="1" dirty="0" smtClean="0"/>
              <a:t>“I am consistently hearing reports of members of our congregation engaging in evangelistic conversations, where people share their faith with people who are not Christians.”</a:t>
            </a:r>
            <a:endParaRPr lang="en-US" sz="3000" b="1" dirty="0"/>
          </a:p>
        </p:txBody>
      </p:sp>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81000" y="228600"/>
            <a:ext cx="8839200" cy="1219200"/>
          </a:xfrm>
        </p:spPr>
        <p:txBody>
          <a:bodyPr/>
          <a:lstStyle/>
          <a:p>
            <a:pPr eaLnBrk="1" hangingPunct="1"/>
            <a:r>
              <a:rPr lang="en-US" sz="4400" dirty="0" smtClean="0">
                <a:solidFill>
                  <a:srgbClr val="00B0F0"/>
                </a:solidFill>
              </a:rPr>
              <a:t>Get Dirty</a:t>
            </a:r>
          </a:p>
        </p:txBody>
      </p:sp>
      <p:sp>
        <p:nvSpPr>
          <p:cNvPr id="5" name="Rectangle 3"/>
          <p:cNvSpPr txBox="1">
            <a:spLocks noChangeArrowheads="1"/>
          </p:cNvSpPr>
          <p:nvPr/>
        </p:nvSpPr>
        <p:spPr bwMode="auto">
          <a:xfrm>
            <a:off x="609600" y="1483169"/>
            <a:ext cx="7987553" cy="46217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20000"/>
              </a:spcBef>
              <a:buClr>
                <a:schemeClr val="bg2"/>
              </a:buClr>
              <a:buSzPct val="75000"/>
              <a:defRPr/>
            </a:pPr>
            <a:r>
              <a:rPr lang="en-US" sz="4000" kern="0" dirty="0" smtClean="0">
                <a:latin typeface="+mj-lt"/>
              </a:rPr>
              <a:t>Churches seeing people follow Christ and engage in church spend time “in the soil,” their pastor works hard to understand the soil, and they are regularly working in the soil</a:t>
            </a:r>
          </a:p>
        </p:txBody>
      </p:sp>
    </p:spTree>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230832"/>
          </a:xfrm>
          <a:prstGeom prst="rect">
            <a:avLst/>
          </a:prstGeom>
          <a:noFill/>
          <a:ln w="9525" algn="ctr">
            <a:noFill/>
            <a:miter lim="800000"/>
            <a:headEnd/>
            <a:tailEnd/>
          </a:ln>
        </p:spPr>
        <p:txBody>
          <a:bodyPr wrap="square">
            <a:spAutoFit/>
          </a:bodyPr>
          <a:lstStyle/>
          <a:p>
            <a:pPr>
              <a:spcBef>
                <a:spcPct val="50000"/>
              </a:spcBef>
            </a:pPr>
            <a:r>
              <a:rPr lang="en-US" sz="900" dirty="0" smtClean="0"/>
              <a:t>Q28 “How often does your church engage in ministry outside the church in order to share the gospel with the </a:t>
            </a:r>
            <a:r>
              <a:rPr lang="en-US" sz="900" dirty="0" err="1" smtClean="0"/>
              <a:t>unchurched</a:t>
            </a:r>
            <a:r>
              <a:rPr lang="en-US" sz="900" dirty="0" smtClean="0"/>
              <a:t>?”</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200"/>
              </a:lnSpc>
            </a:pPr>
            <a:r>
              <a:rPr lang="en-US" sz="3200" b="1" dirty="0" smtClean="0"/>
              <a:t>“How often does your church engage in ministry outside the church in order to share the gospel with the </a:t>
            </a:r>
            <a:r>
              <a:rPr lang="en-US" sz="3200" b="1" dirty="0" err="1" smtClean="0"/>
              <a:t>unchurched</a:t>
            </a:r>
            <a:r>
              <a:rPr lang="en-US" sz="3200" b="1" dirty="0" smtClean="0"/>
              <a:t>?”</a:t>
            </a:r>
            <a:endParaRPr lang="en-US" sz="3200" b="1" dirty="0"/>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81000" y="228600"/>
            <a:ext cx="8839200" cy="1219200"/>
          </a:xfrm>
        </p:spPr>
        <p:txBody>
          <a:bodyPr/>
          <a:lstStyle/>
          <a:p>
            <a:pPr eaLnBrk="1" hangingPunct="1"/>
            <a:r>
              <a:rPr lang="en-US" dirty="0"/>
              <a:t>Methodology  </a:t>
            </a:r>
          </a:p>
        </p:txBody>
      </p:sp>
      <p:sp>
        <p:nvSpPr>
          <p:cNvPr id="5" name="Rectangle 3"/>
          <p:cNvSpPr txBox="1">
            <a:spLocks noChangeArrowheads="1"/>
          </p:cNvSpPr>
          <p:nvPr/>
        </p:nvSpPr>
        <p:spPr bwMode="auto">
          <a:xfrm>
            <a:off x="609600" y="1483169"/>
            <a:ext cx="8229600" cy="46217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ts val="2100"/>
              </a:lnSpc>
              <a:spcBef>
                <a:spcPct val="20000"/>
              </a:spcBef>
              <a:buClr>
                <a:schemeClr val="bg2"/>
              </a:buClr>
              <a:buSzPct val="75000"/>
              <a:buFont typeface="Wingdings" pitchFamily="2" charset="2"/>
              <a:buChar char="p"/>
              <a:defRPr/>
            </a:pPr>
            <a:r>
              <a:rPr lang="en-US" sz="2000" kern="0" dirty="0"/>
              <a:t>The study was sponsored by the Billy Graham Center for Evangelism at Wheaton College and </a:t>
            </a:r>
            <a:r>
              <a:rPr lang="en-US" sz="2000" dirty="0"/>
              <a:t>the </a:t>
            </a:r>
            <a:r>
              <a:rPr lang="en-US" sz="2000" dirty="0" err="1"/>
              <a:t>Caskey</a:t>
            </a:r>
            <a:r>
              <a:rPr lang="en-US" sz="2000" dirty="0"/>
              <a:t> Center for Church Excellence at New Orleans Baptist Theological Seminary</a:t>
            </a:r>
          </a:p>
          <a:p>
            <a:pPr marL="342900" lvl="0" indent="-342900">
              <a:lnSpc>
                <a:spcPts val="2100"/>
              </a:lnSpc>
              <a:spcBef>
                <a:spcPct val="20000"/>
              </a:spcBef>
              <a:buClr>
                <a:schemeClr val="bg2"/>
              </a:buClr>
              <a:buSzPct val="75000"/>
              <a:buFont typeface="Wingdings" pitchFamily="2" charset="2"/>
              <a:buChar char="p"/>
              <a:defRPr/>
            </a:pPr>
            <a:r>
              <a:rPr lang="en-US" sz="2000" kern="0" dirty="0"/>
              <a:t>Additional financial sponsorship was provided by Assemblies of God, Associate Reformed Presbyterian Church, Church of the Nazarene, Conservative Congregational Christian Conference, Converge Worldwide, Covenant Church, Evangelical Free Church in America, The Foursquare Church, Missionary Church, Southern Baptist Convention, Vineyard USA, The Wesleyan Church </a:t>
            </a:r>
          </a:p>
          <a:p>
            <a:pPr marL="342900" indent="-342900">
              <a:lnSpc>
                <a:spcPts val="2100"/>
              </a:lnSpc>
              <a:spcBef>
                <a:spcPct val="20000"/>
              </a:spcBef>
              <a:buClr>
                <a:schemeClr val="bg2"/>
              </a:buClr>
              <a:buSzPct val="75000"/>
              <a:buFont typeface="Wingdings" pitchFamily="2" charset="2"/>
              <a:buChar char="p"/>
              <a:defRPr/>
            </a:pPr>
            <a:r>
              <a:rPr lang="en-US" sz="2000" kern="0" dirty="0"/>
              <a:t>The phone survey of pastors of churches in Evangelical and Black Protestant denominations </a:t>
            </a:r>
            <a:r>
              <a:rPr lang="en-US" sz="2000" kern="0" dirty="0" smtClean="0"/>
              <a:t>was </a:t>
            </a:r>
            <a:r>
              <a:rPr lang="en-US" sz="2000" kern="0" dirty="0"/>
              <a:t>conducted March </a:t>
            </a:r>
            <a:r>
              <a:rPr lang="en-US" sz="2000" kern="0" dirty="0" smtClean="0"/>
              <a:t>16-31</a:t>
            </a:r>
            <a:r>
              <a:rPr lang="en-US" sz="2000" kern="0" dirty="0"/>
              <a:t>, 2017</a:t>
            </a:r>
          </a:p>
          <a:p>
            <a:pPr marL="342900" lvl="0" indent="-342900">
              <a:lnSpc>
                <a:spcPts val="2100"/>
              </a:lnSpc>
              <a:spcBef>
                <a:spcPct val="20000"/>
              </a:spcBef>
              <a:buClr>
                <a:schemeClr val="bg2"/>
              </a:buClr>
              <a:buSzPct val="75000"/>
              <a:buFont typeface="Wingdings" pitchFamily="2" charset="2"/>
              <a:buChar char="p"/>
              <a:defRPr/>
            </a:pPr>
            <a:r>
              <a:rPr lang="en-US" sz="2000" kern="0" dirty="0"/>
              <a:t>The calling list was a random sample, stratified by church membership and denominational groups, drawn from a list of all Evangelical and Black Protestant churches</a:t>
            </a:r>
          </a:p>
          <a:p>
            <a:pPr marL="342900" indent="-342900">
              <a:lnSpc>
                <a:spcPts val="2100"/>
              </a:lnSpc>
              <a:spcBef>
                <a:spcPct val="20000"/>
              </a:spcBef>
              <a:buClr>
                <a:schemeClr val="bg2"/>
              </a:buClr>
              <a:buSzPct val="75000"/>
              <a:buFont typeface="Wingdings" pitchFamily="2" charset="2"/>
              <a:buChar char="p"/>
              <a:defRPr/>
            </a:pPr>
            <a:r>
              <a:rPr lang="en-US" sz="2000" kern="0" dirty="0"/>
              <a:t>Each interview was conducted with the senior pastor, minister or priest of the church </a:t>
            </a:r>
            <a:r>
              <a:rPr lang="en-US" sz="2000" kern="0" dirty="0" smtClean="0"/>
              <a:t>called. Churches were screened to include those with 250 or less in worship attendance </a:t>
            </a:r>
            <a:endParaRPr lang="en-US" sz="2000" kern="0" dirty="0"/>
          </a:p>
        </p:txBody>
      </p:sp>
    </p:spTree>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369332"/>
          </a:xfrm>
          <a:prstGeom prst="rect">
            <a:avLst/>
          </a:prstGeom>
          <a:noFill/>
          <a:ln w="9525" algn="ctr">
            <a:noFill/>
            <a:miter lim="800000"/>
            <a:headEnd/>
            <a:tailEnd/>
          </a:ln>
        </p:spPr>
        <p:txBody>
          <a:bodyPr wrap="square">
            <a:spAutoFit/>
          </a:bodyPr>
          <a:lstStyle/>
          <a:p>
            <a:pPr>
              <a:spcBef>
                <a:spcPct val="50000"/>
              </a:spcBef>
            </a:pPr>
            <a:r>
              <a:rPr lang="en-US" sz="900" dirty="0" smtClean="0"/>
              <a:t>Q35 “I regularly receive feedback that I am strong at communicating with the </a:t>
            </a:r>
            <a:r>
              <a:rPr lang="en-US" sz="900" dirty="0" err="1" smtClean="0"/>
              <a:t>unchurched</a:t>
            </a:r>
            <a:r>
              <a:rPr lang="en-US" sz="900" dirty="0" smtClean="0"/>
              <a:t> people who attend our weekly worship services.”</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000"/>
              </a:lnSpc>
            </a:pPr>
            <a:r>
              <a:rPr lang="en-US" sz="3000" b="1" dirty="0" smtClean="0"/>
              <a:t>“I regularly receive feedback that I am strong at communicating with the </a:t>
            </a:r>
            <a:r>
              <a:rPr lang="en-US" sz="3000" b="1" dirty="0" err="1" smtClean="0"/>
              <a:t>unchurched</a:t>
            </a:r>
            <a:r>
              <a:rPr lang="en-US" sz="3000" b="1" dirty="0" smtClean="0"/>
              <a:t> people who attend our weekly worship services.”</a:t>
            </a:r>
            <a:endParaRPr lang="en-US" sz="3000" b="1" dirty="0"/>
          </a:p>
        </p:txBody>
      </p:sp>
    </p:spTree>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0002"/>
            <a:ext cx="7042486" cy="369332"/>
          </a:xfrm>
          <a:prstGeom prst="rect">
            <a:avLst/>
          </a:prstGeom>
          <a:noFill/>
          <a:ln w="9525" algn="ctr">
            <a:noFill/>
            <a:miter lim="800000"/>
            <a:headEnd/>
            <a:tailEnd/>
          </a:ln>
        </p:spPr>
        <p:txBody>
          <a:bodyPr wrap="square">
            <a:spAutoFit/>
          </a:bodyPr>
          <a:lstStyle/>
          <a:p>
            <a:pPr>
              <a:spcBef>
                <a:spcPct val="50000"/>
              </a:spcBef>
            </a:pPr>
            <a:r>
              <a:rPr lang="en-US" sz="900" dirty="0" smtClean="0"/>
              <a:t>Q7 “Among the new people who have begun to attend your church over the last 5 years, please estimate the percentage of newcomers </a:t>
            </a:r>
            <a:r>
              <a:rPr lang="en-US" sz="900" b="1" dirty="0" smtClean="0"/>
              <a:t>who</a:t>
            </a:r>
            <a:r>
              <a:rPr lang="en-US" sz="900" dirty="0" smtClean="0"/>
              <a:t> </a:t>
            </a:r>
            <a:r>
              <a:rPr lang="en-US" sz="900" b="1" dirty="0" smtClean="0"/>
              <a:t>were people who did not go to church</a:t>
            </a:r>
            <a:r>
              <a:rPr lang="en-US" sz="900" dirty="0" smtClean="0"/>
              <a:t>.”</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600"/>
              </a:lnSpc>
            </a:pPr>
            <a:r>
              <a:rPr lang="en-US" b="1" dirty="0" smtClean="0">
                <a:solidFill>
                  <a:srgbClr val="00B0F0"/>
                </a:solidFill>
              </a:rPr>
              <a:t>Percentage of newcomers who were people who did not go to church</a:t>
            </a:r>
            <a:endParaRPr lang="en-US" b="1" dirty="0">
              <a:solidFill>
                <a:srgbClr val="00B0F0"/>
              </a:solidFill>
            </a:endParaRPr>
          </a:p>
        </p:txBody>
      </p:sp>
    </p:spTree>
  </p:cSld>
  <p:clrMapOvr>
    <a:masterClrMapping/>
  </p:clrMapOvr>
  <p:transition>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540187"/>
            <a:ext cx="2554941" cy="1323439"/>
          </a:xfrm>
          <a:prstGeom prst="rect">
            <a:avLst/>
          </a:prstGeom>
          <a:solidFill>
            <a:schemeClr val="accent1"/>
          </a:solidFill>
        </p:spPr>
        <p:txBody>
          <a:bodyPr wrap="square" rtlCol="0">
            <a:spAutoFit/>
          </a:bodyPr>
          <a:lstStyle/>
          <a:p>
            <a:endParaRPr lang="en-US" sz="2000" dirty="0" smtClean="0"/>
          </a:p>
          <a:p>
            <a:endParaRPr lang="en-US" sz="2000" dirty="0" smtClean="0"/>
          </a:p>
          <a:p>
            <a:endParaRPr lang="en-US" sz="2000" dirty="0" smtClean="0"/>
          </a:p>
          <a:p>
            <a:endParaRPr lang="en-US" sz="2000" dirty="0"/>
          </a:p>
        </p:txBody>
      </p:sp>
      <p:sp>
        <p:nvSpPr>
          <p:cNvPr id="236546" name="Rectangle 2"/>
          <p:cNvSpPr>
            <a:spLocks noGrp="1" noChangeArrowheads="1"/>
          </p:cNvSpPr>
          <p:nvPr>
            <p:ph type="ctrTitle"/>
          </p:nvPr>
        </p:nvSpPr>
        <p:spPr>
          <a:xfrm>
            <a:off x="511473" y="469509"/>
            <a:ext cx="8040130" cy="2022679"/>
          </a:xfrm>
        </p:spPr>
        <p:txBody>
          <a:bodyPr/>
          <a:lstStyle/>
          <a:p>
            <a:pPr eaLnBrk="1" hangingPunct="1"/>
            <a:r>
              <a:rPr lang="en-US" sz="4000" b="1" dirty="0" smtClean="0"/>
              <a:t>Effective Evangelism Leadership Predictive of Retained New Commitments to Jesus Christ</a:t>
            </a:r>
          </a:p>
        </p:txBody>
      </p:sp>
      <p:sp>
        <p:nvSpPr>
          <p:cNvPr id="5" name="Rectangle 3"/>
          <p:cNvSpPr>
            <a:spLocks noGrp="1" noChangeArrowheads="1"/>
          </p:cNvSpPr>
          <p:nvPr>
            <p:ph type="subTitle" idx="1"/>
          </p:nvPr>
        </p:nvSpPr>
        <p:spPr>
          <a:xfrm>
            <a:off x="1371599" y="3343835"/>
            <a:ext cx="6589059" cy="1900531"/>
          </a:xfrm>
        </p:spPr>
        <p:txBody>
          <a:bodyPr/>
          <a:lstStyle/>
          <a:p>
            <a:pPr eaLnBrk="1" hangingPunct="1"/>
            <a:r>
              <a:rPr lang="en-US" sz="2400" b="1" dirty="0" smtClean="0">
                <a:latin typeface="+mj-lt"/>
              </a:rPr>
              <a:t>Survey of 1,500 Pastors in Smaller Evangelical and Black Protestant Churches</a:t>
            </a:r>
          </a:p>
          <a:p>
            <a:pPr eaLnBrk="1" hangingPunct="1"/>
            <a:endParaRPr lang="en-US" sz="1600" dirty="0" smtClean="0">
              <a:latin typeface="+mj-lt"/>
            </a:endParaRPr>
          </a:p>
          <a:p>
            <a:pPr eaLnBrk="1" hangingPunct="1"/>
            <a:endParaRPr lang="en-US" sz="1600" dirty="0" smtClean="0">
              <a:latin typeface="+mj-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358" y="5937859"/>
            <a:ext cx="2319468" cy="713270"/>
          </a:xfrm>
          <a:prstGeom prst="rect">
            <a:avLst/>
          </a:prstGeom>
        </p:spPr>
      </p:pic>
      <p:pic>
        <p:nvPicPr>
          <p:cNvPr id="56322" name="Picture 2" descr="https://caskeycenter.files.wordpress.com/2016/02/caskey-logo.png?w=624"/>
          <p:cNvPicPr>
            <a:picLocks noChangeAspect="1" noChangeArrowheads="1"/>
          </p:cNvPicPr>
          <p:nvPr/>
        </p:nvPicPr>
        <p:blipFill>
          <a:blip r:embed="rId3" cstate="print"/>
          <a:srcRect/>
          <a:stretch>
            <a:fillRect/>
          </a:stretch>
        </p:blipFill>
        <p:spPr bwMode="auto">
          <a:xfrm>
            <a:off x="2558182" y="5569367"/>
            <a:ext cx="3471062" cy="1251585"/>
          </a:xfrm>
          <a:prstGeom prst="rect">
            <a:avLst/>
          </a:prstGeom>
          <a:noFill/>
        </p:spPr>
      </p:pic>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81000" y="228600"/>
            <a:ext cx="8839200" cy="1219200"/>
          </a:xfrm>
        </p:spPr>
        <p:txBody>
          <a:bodyPr/>
          <a:lstStyle/>
          <a:p>
            <a:pPr eaLnBrk="1" hangingPunct="1"/>
            <a:r>
              <a:rPr lang="en-US" dirty="0" smtClean="0"/>
              <a:t>Methodology  </a:t>
            </a:r>
          </a:p>
        </p:txBody>
      </p:sp>
      <p:sp>
        <p:nvSpPr>
          <p:cNvPr id="5" name="Rectangle 3"/>
          <p:cNvSpPr txBox="1">
            <a:spLocks noChangeArrowheads="1"/>
          </p:cNvSpPr>
          <p:nvPr/>
        </p:nvSpPr>
        <p:spPr bwMode="auto">
          <a:xfrm>
            <a:off x="609600" y="1483169"/>
            <a:ext cx="8229600" cy="46217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100"/>
              </a:lnSpc>
              <a:spcBef>
                <a:spcPct val="20000"/>
              </a:spcBef>
              <a:buClr>
                <a:schemeClr val="bg2"/>
              </a:buClr>
              <a:buSzPct val="75000"/>
              <a:buFont typeface="Wingdings" pitchFamily="2" charset="2"/>
              <a:buChar char="p"/>
              <a:defRPr/>
            </a:pPr>
            <a:r>
              <a:rPr lang="en-US" sz="2000" kern="0" dirty="0" smtClean="0"/>
              <a:t>The completed sample is 1,500 surveys</a:t>
            </a:r>
          </a:p>
          <a:p>
            <a:pPr marL="342900" lvl="0" indent="-342900">
              <a:lnSpc>
                <a:spcPts val="2100"/>
              </a:lnSpc>
              <a:spcBef>
                <a:spcPct val="20000"/>
              </a:spcBef>
              <a:buClr>
                <a:schemeClr val="bg2"/>
              </a:buClr>
              <a:buSzPct val="75000"/>
              <a:buFont typeface="Wingdings" pitchFamily="2" charset="2"/>
              <a:buChar char="p"/>
              <a:defRPr/>
            </a:pPr>
            <a:r>
              <a:rPr lang="en-US" sz="2000" dirty="0" smtClean="0"/>
              <a:t>Responses were weighted by region and denominational group to more accurately reflect the population</a:t>
            </a:r>
          </a:p>
          <a:p>
            <a:pPr marL="342900" lvl="0" indent="-342900">
              <a:lnSpc>
                <a:spcPts val="2100"/>
              </a:lnSpc>
              <a:spcBef>
                <a:spcPct val="20000"/>
              </a:spcBef>
              <a:buClr>
                <a:schemeClr val="bg2"/>
              </a:buClr>
              <a:buSzPct val="75000"/>
              <a:buFont typeface="Wingdings" pitchFamily="2" charset="2"/>
              <a:buChar char="p"/>
              <a:defRPr/>
            </a:pPr>
            <a:r>
              <a:rPr lang="en-US" sz="2000" kern="0" dirty="0" smtClean="0"/>
              <a:t>The sample provides 95% confidence that the sampling error from the online panel does not exceed </a:t>
            </a:r>
            <a:r>
              <a:rPr lang="en-US" sz="2000" u="sng" kern="0" dirty="0" smtClean="0"/>
              <a:t>+</a:t>
            </a:r>
            <a:r>
              <a:rPr lang="en-US" sz="2000" kern="0" dirty="0" smtClean="0"/>
              <a:t>2.7% (This margin of error accounts for the effect of weighting)</a:t>
            </a:r>
          </a:p>
          <a:p>
            <a:pPr marL="342900" lvl="0" indent="-342900">
              <a:lnSpc>
                <a:spcPts val="2100"/>
              </a:lnSpc>
              <a:spcBef>
                <a:spcPct val="20000"/>
              </a:spcBef>
              <a:buClr>
                <a:schemeClr val="bg2"/>
              </a:buClr>
              <a:buSzPct val="75000"/>
              <a:buFont typeface="Wingdings" pitchFamily="2" charset="2"/>
              <a:buChar char="p"/>
              <a:defRPr/>
            </a:pPr>
            <a:r>
              <a:rPr lang="en-US" sz="2000" kern="0" dirty="0" smtClean="0"/>
              <a:t>Margins of error are higher in sub-groups</a:t>
            </a:r>
          </a:p>
          <a:p>
            <a:pPr marL="342900" lvl="0" indent="-342900">
              <a:lnSpc>
                <a:spcPts val="2100"/>
              </a:lnSpc>
              <a:spcBef>
                <a:spcPct val="20000"/>
              </a:spcBef>
              <a:buClr>
                <a:schemeClr val="bg2"/>
              </a:buClr>
              <a:buSzPct val="75000"/>
              <a:buFont typeface="Wingdings" pitchFamily="2" charset="2"/>
              <a:buChar char="p"/>
              <a:defRPr/>
            </a:pPr>
            <a:endParaRPr lang="en-US" sz="2000" kern="0" dirty="0" smtClean="0"/>
          </a:p>
          <a:p>
            <a:pPr marL="342900" indent="-342900">
              <a:lnSpc>
                <a:spcPts val="2100"/>
              </a:lnSpc>
              <a:spcBef>
                <a:spcPct val="20000"/>
              </a:spcBef>
              <a:buClr>
                <a:schemeClr val="bg2"/>
              </a:buClr>
              <a:buSzPct val="75000"/>
              <a:buFont typeface="Wingdings" pitchFamily="2" charset="2"/>
              <a:buChar char="p"/>
              <a:defRPr/>
            </a:pPr>
            <a:r>
              <a:rPr lang="en-US" sz="2000" dirty="0" smtClean="0"/>
              <a:t>Drs. Rick Richardson, Ed Stetzer, Jeffrey Farmer and Mark Tolbert</a:t>
            </a:r>
          </a:p>
          <a:p>
            <a:pPr marL="342900" lvl="0" indent="-342900">
              <a:lnSpc>
                <a:spcPts val="2100"/>
              </a:lnSpc>
              <a:spcBef>
                <a:spcPct val="20000"/>
              </a:spcBef>
              <a:buClr>
                <a:schemeClr val="bg2"/>
              </a:buClr>
              <a:buSzPct val="75000"/>
              <a:buFont typeface="Wingdings" pitchFamily="2" charset="2"/>
              <a:buChar char="p"/>
              <a:defRPr/>
            </a:pPr>
            <a:endParaRPr lang="en-US" sz="2000" kern="0" dirty="0" smtClean="0"/>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81000" y="228600"/>
            <a:ext cx="8839200" cy="1219200"/>
          </a:xfrm>
        </p:spPr>
        <p:txBody>
          <a:bodyPr/>
          <a:lstStyle/>
          <a:p>
            <a:pPr eaLnBrk="1" hangingPunct="1"/>
            <a:r>
              <a:rPr lang="en-US" dirty="0" smtClean="0"/>
              <a:t>Analysis</a:t>
            </a:r>
          </a:p>
        </p:txBody>
      </p:sp>
      <p:sp>
        <p:nvSpPr>
          <p:cNvPr id="5" name="Rectangle 3"/>
          <p:cNvSpPr txBox="1">
            <a:spLocks noChangeArrowheads="1"/>
          </p:cNvSpPr>
          <p:nvPr/>
        </p:nvSpPr>
        <p:spPr bwMode="auto">
          <a:xfrm>
            <a:off x="609600" y="1483169"/>
            <a:ext cx="8229600" cy="46217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ts val="2100"/>
              </a:lnSpc>
              <a:spcBef>
                <a:spcPct val="20000"/>
              </a:spcBef>
              <a:buClr>
                <a:schemeClr val="bg2"/>
              </a:buClr>
              <a:buSzPct val="75000"/>
              <a:buFont typeface="Wingdings" pitchFamily="2" charset="2"/>
              <a:buChar char="p"/>
              <a:defRPr/>
            </a:pPr>
            <a:r>
              <a:rPr lang="en-US" sz="2000" dirty="0" smtClean="0"/>
              <a:t>29 factors were measured on the survey</a:t>
            </a:r>
          </a:p>
          <a:p>
            <a:pPr marL="342900" lvl="0" indent="-342900">
              <a:lnSpc>
                <a:spcPts val="2100"/>
              </a:lnSpc>
              <a:spcBef>
                <a:spcPct val="20000"/>
              </a:spcBef>
              <a:buClr>
                <a:schemeClr val="bg2"/>
              </a:buClr>
              <a:buSzPct val="75000"/>
              <a:buFont typeface="Wingdings" pitchFamily="2" charset="2"/>
              <a:buChar char="p"/>
              <a:defRPr/>
            </a:pPr>
            <a:r>
              <a:rPr lang="en-US" sz="2000" dirty="0" smtClean="0"/>
              <a:t>Each was tested to see if it is predictive of a higher number of people who commit to Christ as Savior and have ALSO become active in the life of your church in the presence of other significant variables</a:t>
            </a:r>
          </a:p>
          <a:p>
            <a:pPr marL="342900" lvl="0" indent="-342900">
              <a:lnSpc>
                <a:spcPts val="2100"/>
              </a:lnSpc>
              <a:spcBef>
                <a:spcPct val="20000"/>
              </a:spcBef>
              <a:buClr>
                <a:schemeClr val="bg2"/>
              </a:buClr>
              <a:buSzPct val="75000"/>
              <a:buFont typeface="Wingdings" pitchFamily="2" charset="2"/>
              <a:buChar char="p"/>
              <a:defRPr/>
            </a:pPr>
            <a:r>
              <a:rPr lang="en-US" sz="2000" dirty="0" smtClean="0"/>
              <a:t>10 factors (and some demographics) were shown by statistical analysis to be </a:t>
            </a:r>
            <a:r>
              <a:rPr lang="en-US" sz="2000" i="1" dirty="0" smtClean="0"/>
              <a:t>predictive</a:t>
            </a:r>
            <a:r>
              <a:rPr lang="en-US" sz="2000" dirty="0" smtClean="0"/>
              <a:t> of churches experiencing </a:t>
            </a:r>
            <a:r>
              <a:rPr lang="en-US" sz="2000" b="1" dirty="0" smtClean="0"/>
              <a:t>more retained new commitments per attendee </a:t>
            </a:r>
            <a:r>
              <a:rPr lang="en-US" sz="2000" dirty="0" smtClean="0"/>
              <a:t>in churches of 250 or less.</a:t>
            </a:r>
          </a:p>
          <a:p>
            <a:pPr marL="342900" lvl="0" indent="-342900">
              <a:lnSpc>
                <a:spcPts val="2100"/>
              </a:lnSpc>
              <a:spcBef>
                <a:spcPct val="20000"/>
              </a:spcBef>
              <a:buClr>
                <a:schemeClr val="bg2"/>
              </a:buClr>
              <a:buSzPct val="75000"/>
              <a:buFont typeface="Wingdings" pitchFamily="2" charset="2"/>
              <a:buChar char="p"/>
              <a:defRPr/>
            </a:pPr>
            <a:r>
              <a:rPr lang="en-US" sz="2000" dirty="0" smtClean="0"/>
              <a:t>This model predicts 20% of the variance between churches.  That means that there are other factors as well that have not yet been identified.</a:t>
            </a:r>
          </a:p>
          <a:p>
            <a:endParaRPr lang="en-US" sz="2000" dirty="0" smtClean="0"/>
          </a:p>
          <a:p>
            <a:pPr marL="342900" lvl="0" indent="-342900">
              <a:lnSpc>
                <a:spcPts val="2100"/>
              </a:lnSpc>
              <a:spcBef>
                <a:spcPct val="20000"/>
              </a:spcBef>
              <a:buClr>
                <a:schemeClr val="bg2"/>
              </a:buClr>
              <a:buSzPct val="75000"/>
              <a:buFont typeface="Wingdings" pitchFamily="2" charset="2"/>
              <a:buChar char="p"/>
              <a:defRPr/>
            </a:pPr>
            <a:endParaRPr lang="en-US" sz="2000" kern="0" dirty="0" smtClean="0"/>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617096"/>
            <a:ext cx="6838419" cy="230832"/>
          </a:xfrm>
          <a:prstGeom prst="rect">
            <a:avLst/>
          </a:prstGeom>
          <a:noFill/>
          <a:ln w="9525" algn="ctr">
            <a:noFill/>
            <a:miter lim="800000"/>
            <a:headEnd/>
            <a:tailEnd/>
          </a:ln>
        </p:spPr>
        <p:txBody>
          <a:bodyPr wrap="square">
            <a:spAutoFit/>
          </a:bodyPr>
          <a:lstStyle/>
          <a:p>
            <a:pPr>
              <a:spcBef>
                <a:spcPct val="50000"/>
              </a:spcBef>
            </a:pPr>
            <a:r>
              <a:rPr lang="en-US" sz="900" dirty="0" smtClean="0"/>
              <a:t>Q8 “In the past 12 months, how many people have indicated a new commitment to Jesus Christ as Savior through your church?”</a:t>
            </a:r>
            <a:endParaRPr lang="en-US" sz="900" dirty="0"/>
          </a:p>
        </p:txBody>
      </p:sp>
      <p:graphicFrame>
        <p:nvGraphicFramePr>
          <p:cNvPr id="9" name="Content Placeholder 8"/>
          <p:cNvGraphicFramePr>
            <a:graphicFrameLocks noGrp="1"/>
          </p:cNvGraphicFramePr>
          <p:nvPr>
            <p:ph idx="1"/>
          </p:nvPr>
        </p:nvGraphicFramePr>
        <p:xfrm>
          <a:off x="393288" y="1439490"/>
          <a:ext cx="8344000" cy="4478425"/>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600"/>
              </a:lnSpc>
            </a:pPr>
            <a:r>
              <a:rPr lang="en-US" sz="3200" b="1" dirty="0" smtClean="0"/>
              <a:t>“In the past 12 months, how many people have indicated a new commitment to Jesus Christ as Savior through your church?”</a:t>
            </a:r>
            <a:endParaRPr lang="en-US" sz="3200" b="1" dirty="0"/>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617096"/>
            <a:ext cx="7042486" cy="230832"/>
          </a:xfrm>
          <a:prstGeom prst="rect">
            <a:avLst/>
          </a:prstGeom>
          <a:noFill/>
          <a:ln w="9525" algn="ctr">
            <a:noFill/>
            <a:miter lim="800000"/>
            <a:headEnd/>
            <a:tailEnd/>
          </a:ln>
        </p:spPr>
        <p:txBody>
          <a:bodyPr wrap="square">
            <a:spAutoFit/>
          </a:bodyPr>
          <a:lstStyle/>
          <a:p>
            <a:pPr>
              <a:spcBef>
                <a:spcPct val="50000"/>
              </a:spcBef>
            </a:pPr>
            <a:r>
              <a:rPr lang="en-US" sz="900" dirty="0" smtClean="0"/>
              <a:t>Q9 “Among these commitments in the past 12 months, how many have ALSO become active in the life of your church?” n=1,254</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3600"/>
              </a:lnSpc>
            </a:pPr>
            <a:r>
              <a:rPr lang="en-US" sz="3200" b="1" dirty="0" smtClean="0"/>
              <a:t>“Among these commitments in the past 12 months, how many have ALSO become active in the life of your church?”</a:t>
            </a:r>
            <a:endParaRPr lang="en-US" sz="3200" b="1" dirty="0"/>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1228980" y="801214"/>
            <a:ext cx="6705600" cy="1905772"/>
          </a:xfrm>
        </p:spPr>
        <p:txBody>
          <a:bodyPr/>
          <a:lstStyle/>
          <a:p>
            <a:pPr eaLnBrk="1" hangingPunct="1"/>
            <a:r>
              <a:rPr lang="en-US" sz="4400" b="1" dirty="0" smtClean="0"/>
              <a:t>Parable of the </a:t>
            </a:r>
            <a:r>
              <a:rPr lang="en-US" sz="4400" b="1" dirty="0" err="1" smtClean="0"/>
              <a:t>Sower</a:t>
            </a:r>
            <a:r>
              <a:rPr lang="en-US" sz="4400" b="1" dirty="0" smtClean="0"/>
              <a:t/>
            </a:r>
            <a:br>
              <a:rPr lang="en-US" sz="4400" b="1" dirty="0" smtClean="0"/>
            </a:br>
            <a:r>
              <a:rPr lang="en-US" sz="4400" b="1" dirty="0" smtClean="0"/>
              <a:t>Matthew 13</a:t>
            </a:r>
          </a:p>
        </p:txBody>
      </p:sp>
      <p:sp>
        <p:nvSpPr>
          <p:cNvPr id="236548" name="Rectangle 11"/>
          <p:cNvSpPr>
            <a:spLocks noChangeArrowheads="1"/>
          </p:cNvSpPr>
          <p:nvPr/>
        </p:nvSpPr>
        <p:spPr bwMode="auto">
          <a:xfrm>
            <a:off x="228600" y="6400800"/>
            <a:ext cx="2514600" cy="457200"/>
          </a:xfrm>
          <a:prstGeom prst="rect">
            <a:avLst/>
          </a:prstGeom>
          <a:solidFill>
            <a:srgbClr val="FFFFFF"/>
          </a:solidFill>
          <a:ln w="9525" algn="ctr">
            <a:noFill/>
            <a:miter lim="800000"/>
            <a:headEnd/>
            <a:tailEnd/>
          </a:ln>
        </p:spPr>
        <p:txBody>
          <a:bodyPr wrap="none" anchor="ctr"/>
          <a:lstStyle/>
          <a:p>
            <a:pPr>
              <a:spcBef>
                <a:spcPct val="20000"/>
              </a:spcBef>
            </a:pPr>
            <a:endParaRPr lang="en-US" dirty="0"/>
          </a:p>
        </p:txBody>
      </p:sp>
      <p:sp>
        <p:nvSpPr>
          <p:cNvPr id="4" name="TextBox 3"/>
          <p:cNvSpPr txBox="1"/>
          <p:nvPr/>
        </p:nvSpPr>
        <p:spPr>
          <a:xfrm>
            <a:off x="806824" y="3388654"/>
            <a:ext cx="7530352" cy="2585323"/>
          </a:xfrm>
          <a:prstGeom prst="rect">
            <a:avLst/>
          </a:prstGeom>
          <a:noFill/>
        </p:spPr>
        <p:txBody>
          <a:bodyPr wrap="square" rtlCol="0">
            <a:spAutoFit/>
          </a:bodyPr>
          <a:lstStyle/>
          <a:p>
            <a:r>
              <a:rPr lang="en-US" baseline="30000" dirty="0" smtClean="0"/>
              <a:t>3 </a:t>
            </a:r>
            <a:r>
              <a:rPr lang="en-US" dirty="0" smtClean="0"/>
              <a:t>Then he told them many things in parables, saying: “Consider the </a:t>
            </a:r>
            <a:r>
              <a:rPr lang="en-US" dirty="0" err="1" smtClean="0"/>
              <a:t>sower</a:t>
            </a:r>
            <a:r>
              <a:rPr lang="en-US" dirty="0" smtClean="0"/>
              <a:t> who went out to </a:t>
            </a:r>
            <a:r>
              <a:rPr lang="en-US" dirty="0" err="1" smtClean="0"/>
              <a:t>sow.</a:t>
            </a:r>
            <a:r>
              <a:rPr lang="en-US" dirty="0" smtClean="0"/>
              <a:t> </a:t>
            </a:r>
            <a:r>
              <a:rPr lang="en-US" baseline="30000" dirty="0" smtClean="0"/>
              <a:t>4 </a:t>
            </a:r>
            <a:r>
              <a:rPr lang="en-US" dirty="0" smtClean="0"/>
              <a:t>As he sowed, some seed fell along the path, and the birds came and devoured them. </a:t>
            </a:r>
            <a:r>
              <a:rPr lang="en-US" baseline="30000" dirty="0" smtClean="0"/>
              <a:t>5 </a:t>
            </a:r>
            <a:r>
              <a:rPr lang="en-US" dirty="0" smtClean="0"/>
              <a:t>Other seed fell on rocky ground where it didn’t have much soil, and it grew up quickly since the soil wasn’t deep. </a:t>
            </a:r>
            <a:r>
              <a:rPr lang="en-US" baseline="30000" dirty="0" smtClean="0"/>
              <a:t>6 </a:t>
            </a:r>
            <a:r>
              <a:rPr lang="en-US" dirty="0" smtClean="0"/>
              <a:t>But when the sun came up, it was scorched, and since it had no root, it withered away. </a:t>
            </a:r>
            <a:r>
              <a:rPr lang="en-US" baseline="30000" dirty="0" smtClean="0"/>
              <a:t>7 </a:t>
            </a:r>
            <a:r>
              <a:rPr lang="en-US" dirty="0" smtClean="0"/>
              <a:t>Other seed fell among thorns, and the thorns came up and choked it. </a:t>
            </a:r>
            <a:r>
              <a:rPr lang="en-US" baseline="30000" dirty="0" smtClean="0"/>
              <a:t>8 </a:t>
            </a:r>
            <a:r>
              <a:rPr lang="en-US" dirty="0" smtClean="0"/>
              <a:t>Still other seed fell on good ground and produced fruit: some a hundred, some sixty, and some thirty times what was sown.</a:t>
            </a:r>
            <a:endParaRPr lang="en-US" dirty="0"/>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81000" y="228600"/>
            <a:ext cx="8839200" cy="1219200"/>
          </a:xfrm>
        </p:spPr>
        <p:txBody>
          <a:bodyPr/>
          <a:lstStyle/>
          <a:p>
            <a:pPr eaLnBrk="1" hangingPunct="1"/>
            <a:r>
              <a:rPr lang="en-US" sz="4400" dirty="0" smtClean="0"/>
              <a:t>Plant in season (and out of season) </a:t>
            </a:r>
            <a:endParaRPr lang="en-US" sz="4400" dirty="0" smtClean="0">
              <a:solidFill>
                <a:srgbClr val="00B0F0"/>
              </a:solidFill>
            </a:endParaRPr>
          </a:p>
        </p:txBody>
      </p:sp>
      <p:sp>
        <p:nvSpPr>
          <p:cNvPr id="5" name="Rectangle 3"/>
          <p:cNvSpPr txBox="1">
            <a:spLocks noChangeArrowheads="1"/>
          </p:cNvSpPr>
          <p:nvPr/>
        </p:nvSpPr>
        <p:spPr bwMode="auto">
          <a:xfrm>
            <a:off x="609600" y="1483169"/>
            <a:ext cx="7987553" cy="46217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20000"/>
              </a:spcBef>
              <a:buClr>
                <a:schemeClr val="bg2"/>
              </a:buClr>
              <a:buSzPct val="75000"/>
              <a:defRPr/>
            </a:pPr>
            <a:r>
              <a:rPr lang="en-US" sz="4000" kern="0" dirty="0" smtClean="0">
                <a:latin typeface="+mj-lt"/>
              </a:rPr>
              <a:t>Churches seeing people follow Christ and engage in church have pastors who embrace a “season” for planting each week</a:t>
            </a:r>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flipV="1">
            <a:off x="4465674" y="2133607"/>
            <a:ext cx="4221126" cy="1353879"/>
          </a:xfrm>
          <a:prstGeom prst="rect">
            <a:avLst/>
          </a:prstGeom>
          <a:noFill/>
          <a:ln w="9525">
            <a:noFill/>
            <a:miter lim="800000"/>
            <a:headEnd/>
            <a:tailEnd/>
          </a:ln>
        </p:spPr>
        <p:txBody>
          <a:bodyPr/>
          <a:lstStyle/>
          <a:p>
            <a:pPr>
              <a:spcBef>
                <a:spcPct val="20000"/>
              </a:spcBef>
            </a:pPr>
            <a:endParaRPr lang="en-US" sz="2000" dirty="0"/>
          </a:p>
        </p:txBody>
      </p:sp>
      <p:sp>
        <p:nvSpPr>
          <p:cNvPr id="12293" name="Text Box 9"/>
          <p:cNvSpPr txBox="1">
            <a:spLocks noChangeArrowheads="1"/>
          </p:cNvSpPr>
          <p:nvPr/>
        </p:nvSpPr>
        <p:spPr bwMode="auto">
          <a:xfrm>
            <a:off x="223287" y="6515492"/>
            <a:ext cx="6838419" cy="369332"/>
          </a:xfrm>
          <a:prstGeom prst="rect">
            <a:avLst/>
          </a:prstGeom>
          <a:noFill/>
          <a:ln w="9525" algn="ctr">
            <a:noFill/>
            <a:miter lim="800000"/>
            <a:headEnd/>
            <a:tailEnd/>
          </a:ln>
        </p:spPr>
        <p:txBody>
          <a:bodyPr wrap="square">
            <a:spAutoFit/>
          </a:bodyPr>
          <a:lstStyle/>
          <a:p>
            <a:pPr>
              <a:spcBef>
                <a:spcPct val="50000"/>
              </a:spcBef>
            </a:pPr>
            <a:r>
              <a:rPr lang="en-US" sz="900" dirty="0" smtClean="0"/>
              <a:t>Q14 “How often do you block out a time slot in your calendar for the purpose of sharing your faith with non-Christians in a place outside your church office?”</a:t>
            </a:r>
            <a:endParaRPr lang="en-US" sz="900" dirty="0"/>
          </a:p>
        </p:txBody>
      </p:sp>
      <p:graphicFrame>
        <p:nvGraphicFramePr>
          <p:cNvPr id="9" name="Content Placeholder 8"/>
          <p:cNvGraphicFramePr>
            <a:graphicFrameLocks noGrp="1"/>
          </p:cNvGraphicFramePr>
          <p:nvPr>
            <p:ph idx="1"/>
          </p:nvPr>
        </p:nvGraphicFramePr>
        <p:xfrm>
          <a:off x="476865" y="1514475"/>
          <a:ext cx="8229600" cy="457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p:cNvSpPr>
            <a:spLocks noGrp="1"/>
          </p:cNvSpPr>
          <p:nvPr>
            <p:ph type="title"/>
          </p:nvPr>
        </p:nvSpPr>
        <p:spPr>
          <a:xfrm>
            <a:off x="457200" y="379381"/>
            <a:ext cx="8063802" cy="1139825"/>
          </a:xfrm>
        </p:spPr>
        <p:txBody>
          <a:bodyPr/>
          <a:lstStyle/>
          <a:p>
            <a:pPr>
              <a:lnSpc>
                <a:spcPts val="2800"/>
              </a:lnSpc>
            </a:pPr>
            <a:r>
              <a:rPr lang="en-US" sz="3000" b="1" dirty="0" smtClean="0"/>
              <a:t>“How often do you block out a time slot in your calendar for the purpose of sharing your faith with non-Christians in a place outside your church office?”</a:t>
            </a:r>
            <a:endParaRPr lang="en-US" sz="3000" b="1" dirty="0"/>
          </a:p>
        </p:txBody>
      </p:sp>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Level">
  <a:themeElements>
    <a:clrScheme name="CP Blue">
      <a:dk1>
        <a:srgbClr val="333333"/>
      </a:dk1>
      <a:lt1>
        <a:srgbClr val="FFFFFF"/>
      </a:lt1>
      <a:dk2>
        <a:srgbClr val="81C3FF"/>
      </a:dk2>
      <a:lt2>
        <a:srgbClr val="333333"/>
      </a:lt2>
      <a:accent1>
        <a:srgbClr val="2791CF"/>
      </a:accent1>
      <a:accent2>
        <a:srgbClr val="000000"/>
      </a:accent2>
      <a:accent3>
        <a:srgbClr val="FFFFFF"/>
      </a:accent3>
      <a:accent4>
        <a:srgbClr val="000000"/>
      </a:accent4>
      <a:accent5>
        <a:srgbClr val="81C3FF"/>
      </a:accent5>
      <a:accent6>
        <a:srgbClr val="333333"/>
      </a:accent6>
      <a:hlink>
        <a:srgbClr val="2EB2FF"/>
      </a:hlink>
      <a:folHlink>
        <a:srgbClr val="2791CF"/>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92263E"/>
        </a:dk2>
        <a:lt2>
          <a:srgbClr val="92263E"/>
        </a:lt2>
        <a:accent1>
          <a:srgbClr val="92263E"/>
        </a:accent1>
        <a:accent2>
          <a:srgbClr val="000000"/>
        </a:accent2>
        <a:accent3>
          <a:srgbClr val="FFFFFF"/>
        </a:accent3>
        <a:accent4>
          <a:srgbClr val="000000"/>
        </a:accent4>
        <a:accent5>
          <a:srgbClr val="C7ACAF"/>
        </a:accent5>
        <a:accent6>
          <a:srgbClr val="000000"/>
        </a:accent6>
        <a:hlink>
          <a:srgbClr val="CC3858"/>
        </a:hlink>
        <a:folHlink>
          <a:srgbClr val="808080"/>
        </a:folHlink>
      </a:clrScheme>
      <a:clrMap bg1="lt1" tx1="dk1" bg2="lt2" tx2="dk2" accent1="accent1" accent2="accent2" accent3="accent3" accent4="accent4" accent5="accent5" accent6="accent6" hlink="hlink" folHlink="folHlink"/>
    </a:extraClrScheme>
    <a:extraClrScheme>
      <a:clrScheme name="Level 10">
        <a:dk1>
          <a:srgbClr val="000000"/>
        </a:dk1>
        <a:lt1>
          <a:srgbClr val="FFFFFF"/>
        </a:lt1>
        <a:dk2>
          <a:srgbClr val="92263E"/>
        </a:dk2>
        <a:lt2>
          <a:srgbClr val="892339"/>
        </a:lt2>
        <a:accent1>
          <a:srgbClr val="92263E"/>
        </a:accent1>
        <a:accent2>
          <a:srgbClr val="000000"/>
        </a:accent2>
        <a:accent3>
          <a:srgbClr val="FFFFFF"/>
        </a:accent3>
        <a:accent4>
          <a:srgbClr val="000000"/>
        </a:accent4>
        <a:accent5>
          <a:srgbClr val="C7ACAF"/>
        </a:accent5>
        <a:accent6>
          <a:srgbClr val="000000"/>
        </a:accent6>
        <a:hlink>
          <a:srgbClr val="CC3858"/>
        </a:hlink>
        <a:folHlink>
          <a:srgbClr val="808080"/>
        </a:folHlink>
      </a:clrScheme>
      <a:clrMap bg1="lt1" tx1="dk1" bg2="lt2" tx2="dk2" accent1="accent1" accent2="accent2" accent3="accent3" accent4="accent4" accent5="accent5" accent6="accent6" hlink="hlink" folHlink="folHlink"/>
    </a:extraClrScheme>
    <a:extraClrScheme>
      <a:clrScheme name="Level 11">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F0AB00"/>
        </a:hlink>
        <a:folHlink>
          <a:srgbClr val="90986B"/>
        </a:folHlink>
      </a:clrScheme>
      <a:clrMap bg1="lt1" tx1="dk1" bg2="lt2" tx2="dk2" accent1="accent1" accent2="accent2" accent3="accent3" accent4="accent4" accent5="accent5" accent6="accent6" hlink="hlink" folHlink="folHlink"/>
    </a:extraClrScheme>
    <a:extraClrScheme>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25490</TotalTime>
  <Words>1030</Words>
  <Application>Microsoft Macintosh PowerPoint</Application>
  <PresentationFormat>Letter Paper (8.5x11 in)</PresentationFormat>
  <Paragraphs>64</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vt:lpstr>
      <vt:lpstr>Cambria</vt:lpstr>
      <vt:lpstr>Times New Roman</vt:lpstr>
      <vt:lpstr>Verdana</vt:lpstr>
      <vt:lpstr>Wingdings</vt:lpstr>
      <vt:lpstr>Arial</vt:lpstr>
      <vt:lpstr>Level</vt:lpstr>
      <vt:lpstr>Effective Evangelism Leadership Predictive of Retained New Commitments to Jesus Christ</vt:lpstr>
      <vt:lpstr>Methodology  </vt:lpstr>
      <vt:lpstr>Methodology  </vt:lpstr>
      <vt:lpstr>Analysis</vt:lpstr>
      <vt:lpstr>“In the past 12 months, how many people have indicated a new commitment to Jesus Christ as Savior through your church?”</vt:lpstr>
      <vt:lpstr>“Among these commitments in the past 12 months, how many have ALSO become active in the life of your church?”</vt:lpstr>
      <vt:lpstr>Parable of the Sower Matthew 13</vt:lpstr>
      <vt:lpstr>Plant in season (and out of season) </vt:lpstr>
      <vt:lpstr>“How often do you block out a time slot in your calendar for the purpose of sharing your faith with non-Christians in a place outside your church office?”</vt:lpstr>
      <vt:lpstr>Create an Environment for Growth</vt:lpstr>
      <vt:lpstr>“How often do you ask a person to commit to Christ following a personal presentation of the gospel?”</vt:lpstr>
      <vt:lpstr>“How often do you offer a class for new attenders?”</vt:lpstr>
      <vt:lpstr>“What percentage of your church’s budget is given to evangelism and missions?”</vt:lpstr>
      <vt:lpstr>“How often do people join your church that were members of another church?”</vt:lpstr>
      <vt:lpstr>The Planters’ Humility Matters</vt:lpstr>
      <vt:lpstr>“How often do you attend conferences or training programs to improve your personal evangelism skills?”</vt:lpstr>
      <vt:lpstr>“I am consistently hearing reports of members of our congregation engaging in evangelistic conversations, where people share their faith with people who are not Christians.”</vt:lpstr>
      <vt:lpstr>Get Dirty</vt:lpstr>
      <vt:lpstr>“How often does your church engage in ministry outside the church in order to share the gospel with the unchurched?”</vt:lpstr>
      <vt:lpstr>“I regularly receive feedback that I am strong at communicating with the unchurched people who attend our weekly worship services.”</vt:lpstr>
      <vt:lpstr>Percentage of newcomers who were people who did not go to church</vt:lpstr>
      <vt:lpstr>Effective Evangelism Leadership Predictive of Retained New Commitments to Jesus Christ</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L. Miller</dc:creator>
  <cp:lastModifiedBy>Austin Jacobs</cp:lastModifiedBy>
  <cp:revision>2402</cp:revision>
  <dcterms:created xsi:type="dcterms:W3CDTF">2008-12-25T19:59:57Z</dcterms:created>
  <dcterms:modified xsi:type="dcterms:W3CDTF">2017-08-25T20:36:19Z</dcterms:modified>
</cp:coreProperties>
</file>